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58" r:id="rId7"/>
    <p:sldId id="259" r:id="rId8"/>
    <p:sldId id="268" r:id="rId9"/>
    <p:sldId id="260" r:id="rId10"/>
    <p:sldId id="261" r:id="rId11"/>
    <p:sldId id="262" r:id="rId12"/>
    <p:sldId id="263" r:id="rId13"/>
    <p:sldId id="265" r:id="rId14"/>
    <p:sldId id="266" r:id="rId15"/>
    <p:sldId id="270" r:id="rId16"/>
    <p:sldId id="277" r:id="rId17"/>
    <p:sldId id="273" r:id="rId18"/>
    <p:sldId id="274" r:id="rId19"/>
    <p:sldId id="276"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41908C-F326-4EAF-85C0-C902D22799C2}" v="270" dt="2022-12-12T20:35:04.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508" autoAdjust="0"/>
  </p:normalViewPr>
  <p:slideViewPr>
    <p:cSldViewPr snapToGrid="0">
      <p:cViewPr varScale="1">
        <p:scale>
          <a:sx n="44" d="100"/>
          <a:sy n="44" d="100"/>
        </p:scale>
        <p:origin x="145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ppidis, Maria" userId="bf1c35ab-b1db-447a-a4bd-fed1d9f977c9" providerId="ADAL" clId="{2541908C-F326-4EAF-85C0-C902D22799C2}"/>
    <pc:docChg chg="undo custSel addSld delSld modSld sldOrd modMainMaster">
      <pc:chgData name="Pippidis, Maria" userId="bf1c35ab-b1db-447a-a4bd-fed1d9f977c9" providerId="ADAL" clId="{2541908C-F326-4EAF-85C0-C902D22799C2}" dt="2022-12-12T20:37:19.345" v="4032" actId="47"/>
      <pc:docMkLst>
        <pc:docMk/>
      </pc:docMkLst>
      <pc:sldChg chg="modSp mod modTransition modNotesTx">
        <pc:chgData name="Pippidis, Maria" userId="bf1c35ab-b1db-447a-a4bd-fed1d9f977c9" providerId="ADAL" clId="{2541908C-F326-4EAF-85C0-C902D22799C2}" dt="2022-12-12T20:35:18.160" v="3712" actId="1076"/>
        <pc:sldMkLst>
          <pc:docMk/>
          <pc:sldMk cId="298202334" sldId="256"/>
        </pc:sldMkLst>
        <pc:spChg chg="mod">
          <ac:chgData name="Pippidis, Maria" userId="bf1c35ab-b1db-447a-a4bd-fed1d9f977c9" providerId="ADAL" clId="{2541908C-F326-4EAF-85C0-C902D22799C2}" dt="2022-12-12T20:00:11.144" v="232" actId="1076"/>
          <ac:spMkLst>
            <pc:docMk/>
            <pc:sldMk cId="298202334" sldId="256"/>
            <ac:spMk id="7" creationId="{B87F6C06-8EDB-483D-BB62-9FBBB2DC253E}"/>
          </ac:spMkLst>
        </pc:spChg>
        <pc:spChg chg="mod">
          <ac:chgData name="Pippidis, Maria" userId="bf1c35ab-b1db-447a-a4bd-fed1d9f977c9" providerId="ADAL" clId="{2541908C-F326-4EAF-85C0-C902D22799C2}" dt="2022-12-12T20:00:08.392" v="231" actId="14100"/>
          <ac:spMkLst>
            <pc:docMk/>
            <pc:sldMk cId="298202334" sldId="256"/>
            <ac:spMk id="8" creationId="{864D0ED8-487B-4F8D-A3F8-ABA5C9DF1CAC}"/>
          </ac:spMkLst>
        </pc:spChg>
        <pc:picChg chg="mod">
          <ac:chgData name="Pippidis, Maria" userId="bf1c35ab-b1db-447a-a4bd-fed1d9f977c9" providerId="ADAL" clId="{2541908C-F326-4EAF-85C0-C902D22799C2}" dt="2022-12-12T20:35:18.160" v="3712" actId="1076"/>
          <ac:picMkLst>
            <pc:docMk/>
            <pc:sldMk cId="298202334" sldId="256"/>
            <ac:picMk id="6" creationId="{E6AEBD9E-40CD-4865-8453-9D2BA24B1A9D}"/>
          </ac:picMkLst>
        </pc:picChg>
      </pc:sldChg>
      <pc:sldChg chg="modSp mod modTransition modAnim modNotesTx">
        <pc:chgData name="Pippidis, Maria" userId="bf1c35ab-b1db-447a-a4bd-fed1d9f977c9" providerId="ADAL" clId="{2541908C-F326-4EAF-85C0-C902D22799C2}" dt="2022-12-12T20:07:28.033" v="618" actId="6549"/>
        <pc:sldMkLst>
          <pc:docMk/>
          <pc:sldMk cId="2211293608" sldId="257"/>
        </pc:sldMkLst>
        <pc:spChg chg="mod">
          <ac:chgData name="Pippidis, Maria" userId="bf1c35ab-b1db-447a-a4bd-fed1d9f977c9" providerId="ADAL" clId="{2541908C-F326-4EAF-85C0-C902D22799C2}" dt="2022-12-12T20:07:09.747" v="616" actId="1076"/>
          <ac:spMkLst>
            <pc:docMk/>
            <pc:sldMk cId="2211293608" sldId="257"/>
            <ac:spMk id="2" creationId="{8FDABF3B-FC06-478D-8490-F21CB246F9E4}"/>
          </ac:spMkLst>
        </pc:spChg>
        <pc:spChg chg="mod">
          <ac:chgData name="Pippidis, Maria" userId="bf1c35ab-b1db-447a-a4bd-fed1d9f977c9" providerId="ADAL" clId="{2541908C-F326-4EAF-85C0-C902D22799C2}" dt="2022-12-12T20:02:58.532" v="359" actId="113"/>
          <ac:spMkLst>
            <pc:docMk/>
            <pc:sldMk cId="2211293608" sldId="257"/>
            <ac:spMk id="3" creationId="{181ACF8E-09CB-4A87-BDE0-5FA222E4BD94}"/>
          </ac:spMkLst>
        </pc:spChg>
      </pc:sldChg>
      <pc:sldChg chg="modSp mod modTransition modAnim modNotesTx">
        <pc:chgData name="Pippidis, Maria" userId="bf1c35ab-b1db-447a-a4bd-fed1d9f977c9" providerId="ADAL" clId="{2541908C-F326-4EAF-85C0-C902D22799C2}" dt="2022-12-12T20:10:57.470" v="1264" actId="113"/>
        <pc:sldMkLst>
          <pc:docMk/>
          <pc:sldMk cId="2153452112" sldId="258"/>
        </pc:sldMkLst>
        <pc:spChg chg="mod">
          <ac:chgData name="Pippidis, Maria" userId="bf1c35ab-b1db-447a-a4bd-fed1d9f977c9" providerId="ADAL" clId="{2541908C-F326-4EAF-85C0-C902D22799C2}" dt="2022-12-12T20:03:47.126" v="460" actId="255"/>
          <ac:spMkLst>
            <pc:docMk/>
            <pc:sldMk cId="2153452112" sldId="258"/>
            <ac:spMk id="2" creationId="{19F3336A-37C3-4395-A424-38F985D3DA61}"/>
          </ac:spMkLst>
        </pc:spChg>
        <pc:spChg chg="mod">
          <ac:chgData name="Pippidis, Maria" userId="bf1c35ab-b1db-447a-a4bd-fed1d9f977c9" providerId="ADAL" clId="{2541908C-F326-4EAF-85C0-C902D22799C2}" dt="2022-12-12T20:08:06.914" v="641" actId="20577"/>
          <ac:spMkLst>
            <pc:docMk/>
            <pc:sldMk cId="2153452112" sldId="258"/>
            <ac:spMk id="3" creationId="{0A275975-EB6B-4DE3-9CAC-4576E05DECC8}"/>
          </ac:spMkLst>
        </pc:spChg>
      </pc:sldChg>
      <pc:sldChg chg="modSp mod modTransition modAnim modNotesTx">
        <pc:chgData name="Pippidis, Maria" userId="bf1c35ab-b1db-447a-a4bd-fed1d9f977c9" providerId="ADAL" clId="{2541908C-F326-4EAF-85C0-C902D22799C2}" dt="2022-12-12T20:13:17.740" v="1583" actId="113"/>
        <pc:sldMkLst>
          <pc:docMk/>
          <pc:sldMk cId="65792892" sldId="259"/>
        </pc:sldMkLst>
        <pc:spChg chg="mod">
          <ac:chgData name="Pippidis, Maria" userId="bf1c35ab-b1db-447a-a4bd-fed1d9f977c9" providerId="ADAL" clId="{2541908C-F326-4EAF-85C0-C902D22799C2}" dt="2022-12-12T20:11:15.501" v="1268" actId="14100"/>
          <ac:spMkLst>
            <pc:docMk/>
            <pc:sldMk cId="65792892" sldId="259"/>
            <ac:spMk id="2" creationId="{29635FE3-6802-4294-9607-172430BCA345}"/>
          </ac:spMkLst>
        </pc:spChg>
        <pc:spChg chg="mod">
          <ac:chgData name="Pippidis, Maria" userId="bf1c35ab-b1db-447a-a4bd-fed1d9f977c9" providerId="ADAL" clId="{2541908C-F326-4EAF-85C0-C902D22799C2}" dt="2022-12-12T20:11:10.700" v="1267" actId="14100"/>
          <ac:spMkLst>
            <pc:docMk/>
            <pc:sldMk cId="65792892" sldId="259"/>
            <ac:spMk id="3" creationId="{B7B4CB29-FDB3-41C1-A311-7804003CC875}"/>
          </ac:spMkLst>
        </pc:spChg>
      </pc:sldChg>
      <pc:sldChg chg="modTransition modAnim modNotesTx">
        <pc:chgData name="Pippidis, Maria" userId="bf1c35ab-b1db-447a-a4bd-fed1d9f977c9" providerId="ADAL" clId="{2541908C-F326-4EAF-85C0-C902D22799C2}" dt="2022-12-12T20:35:40.935" v="3713" actId="20577"/>
        <pc:sldMkLst>
          <pc:docMk/>
          <pc:sldMk cId="1950384922" sldId="260"/>
        </pc:sldMkLst>
      </pc:sldChg>
      <pc:sldChg chg="modSp mod modTransition modAnim modNotesTx">
        <pc:chgData name="Pippidis, Maria" userId="bf1c35ab-b1db-447a-a4bd-fed1d9f977c9" providerId="ADAL" clId="{2541908C-F326-4EAF-85C0-C902D22799C2}" dt="2022-12-12T20:21:47.602" v="2952" actId="20577"/>
        <pc:sldMkLst>
          <pc:docMk/>
          <pc:sldMk cId="2374301120" sldId="261"/>
        </pc:sldMkLst>
        <pc:spChg chg="mod">
          <ac:chgData name="Pippidis, Maria" userId="bf1c35ab-b1db-447a-a4bd-fed1d9f977c9" providerId="ADAL" clId="{2541908C-F326-4EAF-85C0-C902D22799C2}" dt="2022-12-12T20:19:55.244" v="2734" actId="20577"/>
          <ac:spMkLst>
            <pc:docMk/>
            <pc:sldMk cId="2374301120" sldId="261"/>
            <ac:spMk id="2" creationId="{887DC4E2-813B-4B2F-9681-7B23C4187EBE}"/>
          </ac:spMkLst>
        </pc:spChg>
        <pc:spChg chg="mod">
          <ac:chgData name="Pippidis, Maria" userId="bf1c35ab-b1db-447a-a4bd-fed1d9f977c9" providerId="ADAL" clId="{2541908C-F326-4EAF-85C0-C902D22799C2}" dt="2022-12-12T20:20:52.015" v="2809" actId="20577"/>
          <ac:spMkLst>
            <pc:docMk/>
            <pc:sldMk cId="2374301120" sldId="261"/>
            <ac:spMk id="3" creationId="{7782BC21-87E4-4C9E-BD51-FD9FBDC248E2}"/>
          </ac:spMkLst>
        </pc:spChg>
      </pc:sldChg>
      <pc:sldChg chg="addSp delSp modSp mod modTransition modClrScheme modAnim chgLayout modNotesTx">
        <pc:chgData name="Pippidis, Maria" userId="bf1c35ab-b1db-447a-a4bd-fed1d9f977c9" providerId="ADAL" clId="{2541908C-F326-4EAF-85C0-C902D22799C2}" dt="2022-12-12T20:27:16.658" v="3338" actId="20577"/>
        <pc:sldMkLst>
          <pc:docMk/>
          <pc:sldMk cId="1438131883" sldId="262"/>
        </pc:sldMkLst>
        <pc:spChg chg="mod ord">
          <ac:chgData name="Pippidis, Maria" userId="bf1c35ab-b1db-447a-a4bd-fed1d9f977c9" providerId="ADAL" clId="{2541908C-F326-4EAF-85C0-C902D22799C2}" dt="2022-12-12T20:22:44.520" v="3038" actId="700"/>
          <ac:spMkLst>
            <pc:docMk/>
            <pc:sldMk cId="1438131883" sldId="262"/>
            <ac:spMk id="2" creationId="{6200C776-AC6B-4F71-98E2-E947963A892F}"/>
          </ac:spMkLst>
        </pc:spChg>
        <pc:spChg chg="add del mod ord">
          <ac:chgData name="Pippidis, Maria" userId="bf1c35ab-b1db-447a-a4bd-fed1d9f977c9" providerId="ADAL" clId="{2541908C-F326-4EAF-85C0-C902D22799C2}" dt="2022-12-12T20:22:56.192" v="3040" actId="478"/>
          <ac:spMkLst>
            <pc:docMk/>
            <pc:sldMk cId="1438131883" sldId="262"/>
            <ac:spMk id="4" creationId="{F1CE6368-130A-01EC-1A25-BC68FC74579B}"/>
          </ac:spMkLst>
        </pc:spChg>
        <pc:spChg chg="add mod">
          <ac:chgData name="Pippidis, Maria" userId="bf1c35ab-b1db-447a-a4bd-fed1d9f977c9" providerId="ADAL" clId="{2541908C-F326-4EAF-85C0-C902D22799C2}" dt="2022-12-12T20:24:50.311" v="3101" actId="208"/>
          <ac:spMkLst>
            <pc:docMk/>
            <pc:sldMk cId="1438131883" sldId="262"/>
            <ac:spMk id="5" creationId="{7FA58620-11D4-98ED-257D-B68DA32D30B7}"/>
          </ac:spMkLst>
        </pc:spChg>
        <pc:cxnChg chg="mod">
          <ac:chgData name="Pippidis, Maria" userId="bf1c35ab-b1db-447a-a4bd-fed1d9f977c9" providerId="ADAL" clId="{2541908C-F326-4EAF-85C0-C902D22799C2}" dt="2022-12-12T19:54:32.307" v="154" actId="14100"/>
          <ac:cxnSpMkLst>
            <pc:docMk/>
            <pc:sldMk cId="1438131883" sldId="262"/>
            <ac:cxnSpMk id="48" creationId="{4B73151E-BC0E-4636-9738-C9ED7333B5B4}"/>
          </ac:cxnSpMkLst>
        </pc:cxnChg>
        <pc:cxnChg chg="mod">
          <ac:chgData name="Pippidis, Maria" userId="bf1c35ab-b1db-447a-a4bd-fed1d9f977c9" providerId="ADAL" clId="{2541908C-F326-4EAF-85C0-C902D22799C2}" dt="2022-12-12T19:54:40.809" v="155" actId="1076"/>
          <ac:cxnSpMkLst>
            <pc:docMk/>
            <pc:sldMk cId="1438131883" sldId="262"/>
            <ac:cxnSpMk id="52" creationId="{F1FB556D-5221-439C-96AC-0FE86F88CA65}"/>
          </ac:cxnSpMkLst>
        </pc:cxnChg>
        <pc:cxnChg chg="mod">
          <ac:chgData name="Pippidis, Maria" userId="bf1c35ab-b1db-447a-a4bd-fed1d9f977c9" providerId="ADAL" clId="{2541908C-F326-4EAF-85C0-C902D22799C2}" dt="2022-12-12T19:54:45.611" v="156" actId="1076"/>
          <ac:cxnSpMkLst>
            <pc:docMk/>
            <pc:sldMk cId="1438131883" sldId="262"/>
            <ac:cxnSpMk id="55" creationId="{DDA00522-D765-4688-A915-5756F72A98F6}"/>
          </ac:cxnSpMkLst>
        </pc:cxnChg>
        <pc:cxnChg chg="mod">
          <ac:chgData name="Pippidis, Maria" userId="bf1c35ab-b1db-447a-a4bd-fed1d9f977c9" providerId="ADAL" clId="{2541908C-F326-4EAF-85C0-C902D22799C2}" dt="2022-12-12T19:54:49.701" v="157" actId="1076"/>
          <ac:cxnSpMkLst>
            <pc:docMk/>
            <pc:sldMk cId="1438131883" sldId="262"/>
            <ac:cxnSpMk id="57" creationId="{900E5A68-D1FE-49FD-AF3D-B890957F81BD}"/>
          </ac:cxnSpMkLst>
        </pc:cxnChg>
      </pc:sldChg>
      <pc:sldChg chg="addSp delSp modSp mod modTransition modClrScheme modAnim chgLayout modNotesTx">
        <pc:chgData name="Pippidis, Maria" userId="bf1c35ab-b1db-447a-a4bd-fed1d9f977c9" providerId="ADAL" clId="{2541908C-F326-4EAF-85C0-C902D22799C2}" dt="2022-12-12T20:35:04.193" v="3711"/>
        <pc:sldMkLst>
          <pc:docMk/>
          <pc:sldMk cId="2034017809" sldId="263"/>
        </pc:sldMkLst>
        <pc:spChg chg="mod ord">
          <ac:chgData name="Pippidis, Maria" userId="bf1c35ab-b1db-447a-a4bd-fed1d9f977c9" providerId="ADAL" clId="{2541908C-F326-4EAF-85C0-C902D22799C2}" dt="2022-12-12T20:31:15.793" v="3568" actId="700"/>
          <ac:spMkLst>
            <pc:docMk/>
            <pc:sldMk cId="2034017809" sldId="263"/>
            <ac:spMk id="2" creationId="{949A3F5F-8851-43E1-9A84-DE22B9112E8D}"/>
          </ac:spMkLst>
        </pc:spChg>
        <pc:spChg chg="add del mod ord">
          <ac:chgData name="Pippidis, Maria" userId="bf1c35ab-b1db-447a-a4bd-fed1d9f977c9" providerId="ADAL" clId="{2541908C-F326-4EAF-85C0-C902D22799C2}" dt="2022-12-12T20:31:40.761" v="3572" actId="478"/>
          <ac:spMkLst>
            <pc:docMk/>
            <pc:sldMk cId="2034017809" sldId="263"/>
            <ac:spMk id="15" creationId="{B6EB9C64-BA4D-FDC6-D77B-EC99C3AFDC80}"/>
          </ac:spMkLst>
        </pc:spChg>
        <pc:cxnChg chg="mod">
          <ac:chgData name="Pippidis, Maria" userId="bf1c35ab-b1db-447a-a4bd-fed1d9f977c9" providerId="ADAL" clId="{2541908C-F326-4EAF-85C0-C902D22799C2}" dt="2022-12-12T20:30:58.886" v="3567" actId="1076"/>
          <ac:cxnSpMkLst>
            <pc:docMk/>
            <pc:sldMk cId="2034017809" sldId="263"/>
            <ac:cxnSpMk id="22" creationId="{616B3086-E869-4CD1-BF22-9822EF3998FE}"/>
          </ac:cxnSpMkLst>
        </pc:cxnChg>
      </pc:sldChg>
      <pc:sldChg chg="modSp del mod modTransition">
        <pc:chgData name="Pippidis, Maria" userId="bf1c35ab-b1db-447a-a4bd-fed1d9f977c9" providerId="ADAL" clId="{2541908C-F326-4EAF-85C0-C902D22799C2}" dt="2022-12-12T20:37:19.345" v="4032" actId="47"/>
        <pc:sldMkLst>
          <pc:docMk/>
          <pc:sldMk cId="1124836181" sldId="264"/>
        </pc:sldMkLst>
        <pc:spChg chg="mod">
          <ac:chgData name="Pippidis, Maria" userId="bf1c35ab-b1db-447a-a4bd-fed1d9f977c9" providerId="ADAL" clId="{2541908C-F326-4EAF-85C0-C902D22799C2}" dt="2022-12-12T19:58:54.072" v="197" actId="122"/>
          <ac:spMkLst>
            <pc:docMk/>
            <pc:sldMk cId="1124836181" sldId="264"/>
            <ac:spMk id="3" creationId="{247C76ED-1B1C-4B0F-BDCD-132853C334C0}"/>
          </ac:spMkLst>
        </pc:spChg>
      </pc:sldChg>
      <pc:sldChg chg="addSp delSp modSp mod modTransition modClrScheme modAnim chgLayout modNotesTx">
        <pc:chgData name="Pippidis, Maria" userId="bf1c35ab-b1db-447a-a4bd-fed1d9f977c9" providerId="ADAL" clId="{2541908C-F326-4EAF-85C0-C902D22799C2}" dt="2022-12-12T20:31:35.555" v="3571" actId="478"/>
        <pc:sldMkLst>
          <pc:docMk/>
          <pc:sldMk cId="2085379723" sldId="265"/>
        </pc:sldMkLst>
        <pc:spChg chg="mod ord">
          <ac:chgData name="Pippidis, Maria" userId="bf1c35ab-b1db-447a-a4bd-fed1d9f977c9" providerId="ADAL" clId="{2541908C-F326-4EAF-85C0-C902D22799C2}" dt="2022-12-12T20:31:15.793" v="3568" actId="700"/>
          <ac:spMkLst>
            <pc:docMk/>
            <pc:sldMk cId="2085379723" sldId="265"/>
            <ac:spMk id="2" creationId="{949A3F5F-8851-43E1-9A84-DE22B9112E8D}"/>
          </ac:spMkLst>
        </pc:spChg>
        <pc:spChg chg="add del mod ord">
          <ac:chgData name="Pippidis, Maria" userId="bf1c35ab-b1db-447a-a4bd-fed1d9f977c9" providerId="ADAL" clId="{2541908C-F326-4EAF-85C0-C902D22799C2}" dt="2022-12-12T20:31:35.555" v="3571" actId="478"/>
          <ac:spMkLst>
            <pc:docMk/>
            <pc:sldMk cId="2085379723" sldId="265"/>
            <ac:spMk id="8" creationId="{6CCD5049-8CC5-AFD5-7F79-600B48199EC2}"/>
          </ac:spMkLst>
        </pc:spChg>
      </pc:sldChg>
      <pc:sldChg chg="addSp delSp modSp mod modTransition modClrScheme modAnim chgLayout modNotesTx">
        <pc:chgData name="Pippidis, Maria" userId="bf1c35ab-b1db-447a-a4bd-fed1d9f977c9" providerId="ADAL" clId="{2541908C-F326-4EAF-85C0-C902D22799C2}" dt="2022-12-12T20:31:28.436" v="3570" actId="478"/>
        <pc:sldMkLst>
          <pc:docMk/>
          <pc:sldMk cId="4228736474" sldId="266"/>
        </pc:sldMkLst>
        <pc:spChg chg="mod ord">
          <ac:chgData name="Pippidis, Maria" userId="bf1c35ab-b1db-447a-a4bd-fed1d9f977c9" providerId="ADAL" clId="{2541908C-F326-4EAF-85C0-C902D22799C2}" dt="2022-12-12T20:31:15.793" v="3568" actId="700"/>
          <ac:spMkLst>
            <pc:docMk/>
            <pc:sldMk cId="4228736474" sldId="266"/>
            <ac:spMk id="2" creationId="{949A3F5F-8851-43E1-9A84-DE22B9112E8D}"/>
          </ac:spMkLst>
        </pc:spChg>
        <pc:spChg chg="add del mod ord">
          <ac:chgData name="Pippidis, Maria" userId="bf1c35ab-b1db-447a-a4bd-fed1d9f977c9" providerId="ADAL" clId="{2541908C-F326-4EAF-85C0-C902D22799C2}" dt="2022-12-12T20:31:28.436" v="3570" actId="478"/>
          <ac:spMkLst>
            <pc:docMk/>
            <pc:sldMk cId="4228736474" sldId="266"/>
            <ac:spMk id="6" creationId="{12C5E499-C0AD-1182-BE29-F8ABC92C206D}"/>
          </ac:spMkLst>
        </pc:spChg>
        <pc:cxnChg chg="mod">
          <ac:chgData name="Pippidis, Maria" userId="bf1c35ab-b1db-447a-a4bd-fed1d9f977c9" providerId="ADAL" clId="{2541908C-F326-4EAF-85C0-C902D22799C2}" dt="2022-12-12T20:30:05.382" v="3562" actId="14100"/>
          <ac:cxnSpMkLst>
            <pc:docMk/>
            <pc:sldMk cId="4228736474" sldId="266"/>
            <ac:cxnSpMk id="16" creationId="{E98F57BD-2557-4642-88B5-5A49BC510FAB}"/>
          </ac:cxnSpMkLst>
        </pc:cxnChg>
      </pc:sldChg>
      <pc:sldChg chg="modTransition">
        <pc:chgData name="Pippidis, Maria" userId="bf1c35ab-b1db-447a-a4bd-fed1d9f977c9" providerId="ADAL" clId="{2541908C-F326-4EAF-85C0-C902D22799C2}" dt="2022-12-12T20:34:33.669" v="3708"/>
        <pc:sldMkLst>
          <pc:docMk/>
          <pc:sldMk cId="2943863200" sldId="267"/>
        </pc:sldMkLst>
      </pc:sldChg>
      <pc:sldChg chg="modSp mod modTransition modAnim modNotesTx">
        <pc:chgData name="Pippidis, Maria" userId="bf1c35ab-b1db-447a-a4bd-fed1d9f977c9" providerId="ADAL" clId="{2541908C-F326-4EAF-85C0-C902D22799C2}" dt="2022-12-12T20:17:02.281" v="2214" actId="20577"/>
        <pc:sldMkLst>
          <pc:docMk/>
          <pc:sldMk cId="27632496" sldId="268"/>
        </pc:sldMkLst>
        <pc:spChg chg="mod">
          <ac:chgData name="Pippidis, Maria" userId="bf1c35ab-b1db-447a-a4bd-fed1d9f977c9" providerId="ADAL" clId="{2541908C-F326-4EAF-85C0-C902D22799C2}" dt="2022-12-12T20:13:23.873" v="1584" actId="20577"/>
          <ac:spMkLst>
            <pc:docMk/>
            <pc:sldMk cId="27632496" sldId="268"/>
            <ac:spMk id="2" creationId="{2A6D793E-B44C-4488-A288-19BB2929632D}"/>
          </ac:spMkLst>
        </pc:spChg>
      </pc:sldChg>
      <pc:sldChg chg="addSp delSp modSp mod modTransition modClrScheme modAnim chgLayout modNotesTx">
        <pc:chgData name="Pippidis, Maria" userId="bf1c35ab-b1db-447a-a4bd-fed1d9f977c9" providerId="ADAL" clId="{2541908C-F326-4EAF-85C0-C902D22799C2}" dt="2022-12-12T20:34:51.130" v="3710"/>
        <pc:sldMkLst>
          <pc:docMk/>
          <pc:sldMk cId="1079278401" sldId="270"/>
        </pc:sldMkLst>
        <pc:spChg chg="mod ord">
          <ac:chgData name="Pippidis, Maria" userId="bf1c35ab-b1db-447a-a4bd-fed1d9f977c9" providerId="ADAL" clId="{2541908C-F326-4EAF-85C0-C902D22799C2}" dt="2022-12-12T20:31:15.793" v="3568" actId="700"/>
          <ac:spMkLst>
            <pc:docMk/>
            <pc:sldMk cId="1079278401" sldId="270"/>
            <ac:spMk id="2" creationId="{949A3F5F-8851-43E1-9A84-DE22B9112E8D}"/>
          </ac:spMkLst>
        </pc:spChg>
        <pc:spChg chg="add del mod ord">
          <ac:chgData name="Pippidis, Maria" userId="bf1c35ab-b1db-447a-a4bd-fed1d9f977c9" providerId="ADAL" clId="{2541908C-F326-4EAF-85C0-C902D22799C2}" dt="2022-12-12T20:31:22.370" v="3569" actId="478"/>
          <ac:spMkLst>
            <pc:docMk/>
            <pc:sldMk cId="1079278401" sldId="270"/>
            <ac:spMk id="7" creationId="{242E6EF4-B6A0-DE8D-775E-EEAE21A2136F}"/>
          </ac:spMkLst>
        </pc:spChg>
        <pc:cxnChg chg="mod">
          <ac:chgData name="Pippidis, Maria" userId="bf1c35ab-b1db-447a-a4bd-fed1d9f977c9" providerId="ADAL" clId="{2541908C-F326-4EAF-85C0-C902D22799C2}" dt="2022-12-12T20:29:54.713" v="3561" actId="14100"/>
          <ac:cxnSpMkLst>
            <pc:docMk/>
            <pc:sldMk cId="1079278401" sldId="270"/>
            <ac:cxnSpMk id="18" creationId="{474FC591-1664-40E1-BDE0-CCA034D5DF73}"/>
          </ac:cxnSpMkLst>
        </pc:cxnChg>
      </pc:sldChg>
      <pc:sldChg chg="modSp mod ord modTransition modNotesTx">
        <pc:chgData name="Pippidis, Maria" userId="bf1c35ab-b1db-447a-a4bd-fed1d9f977c9" providerId="ADAL" clId="{2541908C-F326-4EAF-85C0-C902D22799C2}" dt="2022-12-12T20:37:10.482" v="4031" actId="20577"/>
        <pc:sldMkLst>
          <pc:docMk/>
          <pc:sldMk cId="1559844521" sldId="273"/>
        </pc:sldMkLst>
        <pc:spChg chg="mod">
          <ac:chgData name="Pippidis, Maria" userId="bf1c35ab-b1db-447a-a4bd-fed1d9f977c9" providerId="ADAL" clId="{2541908C-F326-4EAF-85C0-C902D22799C2}" dt="2022-12-12T20:33:28.487" v="3700" actId="122"/>
          <ac:spMkLst>
            <pc:docMk/>
            <pc:sldMk cId="1559844521" sldId="273"/>
            <ac:spMk id="3" creationId="{B60C6E42-489C-9B09-0814-CC949EACE0B1}"/>
          </ac:spMkLst>
        </pc:spChg>
      </pc:sldChg>
      <pc:sldChg chg="modSp mod">
        <pc:chgData name="Pippidis, Maria" userId="bf1c35ab-b1db-447a-a4bd-fed1d9f977c9" providerId="ADAL" clId="{2541908C-F326-4EAF-85C0-C902D22799C2}" dt="2022-12-12T20:34:14.100" v="3707" actId="207"/>
        <pc:sldMkLst>
          <pc:docMk/>
          <pc:sldMk cId="3403204170" sldId="274"/>
        </pc:sldMkLst>
        <pc:spChg chg="mod">
          <ac:chgData name="Pippidis, Maria" userId="bf1c35ab-b1db-447a-a4bd-fed1d9f977c9" providerId="ADAL" clId="{2541908C-F326-4EAF-85C0-C902D22799C2}" dt="2022-12-12T20:34:14.100" v="3707" actId="207"/>
          <ac:spMkLst>
            <pc:docMk/>
            <pc:sldMk cId="3403204170" sldId="274"/>
            <ac:spMk id="2" creationId="{8F22132E-A309-A254-862A-BF565AA70510}"/>
          </ac:spMkLst>
        </pc:spChg>
        <pc:spChg chg="mod">
          <ac:chgData name="Pippidis, Maria" userId="bf1c35ab-b1db-447a-a4bd-fed1d9f977c9" providerId="ADAL" clId="{2541908C-F326-4EAF-85C0-C902D22799C2}" dt="2022-12-12T19:40:49.043" v="114" actId="20577"/>
          <ac:spMkLst>
            <pc:docMk/>
            <pc:sldMk cId="3403204170" sldId="274"/>
            <ac:spMk id="3" creationId="{EEC7E712-56A9-B40A-45C5-95C0E46C1831}"/>
          </ac:spMkLst>
        </pc:spChg>
      </pc:sldChg>
      <pc:sldChg chg="addSp modSp new mod ord modNotesTx">
        <pc:chgData name="Pippidis, Maria" userId="bf1c35ab-b1db-447a-a4bd-fed1d9f977c9" providerId="ADAL" clId="{2541908C-F326-4EAF-85C0-C902D22799C2}" dt="2022-12-12T20:36:57.620" v="4003" actId="20577"/>
        <pc:sldMkLst>
          <pc:docMk/>
          <pc:sldMk cId="2559342058" sldId="277"/>
        </pc:sldMkLst>
        <pc:spChg chg="mod">
          <ac:chgData name="Pippidis, Maria" userId="bf1c35ab-b1db-447a-a4bd-fed1d9f977c9" providerId="ADAL" clId="{2541908C-F326-4EAF-85C0-C902D22799C2}" dt="2022-12-12T20:32:59.001" v="3695" actId="113"/>
          <ac:spMkLst>
            <pc:docMk/>
            <pc:sldMk cId="2559342058" sldId="277"/>
            <ac:spMk id="2" creationId="{EE84BFC5-BE21-9358-2718-BFC680086E8A}"/>
          </ac:spMkLst>
        </pc:spChg>
        <pc:spChg chg="mod">
          <ac:chgData name="Pippidis, Maria" userId="bf1c35ab-b1db-447a-a4bd-fed1d9f977c9" providerId="ADAL" clId="{2541908C-F326-4EAF-85C0-C902D22799C2}" dt="2022-12-12T20:33:05.850" v="3697" actId="14100"/>
          <ac:spMkLst>
            <pc:docMk/>
            <pc:sldMk cId="2559342058" sldId="277"/>
            <ac:spMk id="3" creationId="{744EB6B0-BB25-3A17-0243-0F4FC09DB231}"/>
          </ac:spMkLst>
        </pc:spChg>
        <pc:spChg chg="add mod">
          <ac:chgData name="Pippidis, Maria" userId="bf1c35ab-b1db-447a-a4bd-fed1d9f977c9" providerId="ADAL" clId="{2541908C-F326-4EAF-85C0-C902D22799C2}" dt="2022-12-12T20:34:03.691" v="3706" actId="255"/>
          <ac:spMkLst>
            <pc:docMk/>
            <pc:sldMk cId="2559342058" sldId="277"/>
            <ac:spMk id="4" creationId="{A539B064-95E5-9515-73C5-19E162847945}"/>
          </ac:spMkLst>
        </pc:spChg>
      </pc:sldChg>
      <pc:sldMasterChg chg="modSldLayout">
        <pc:chgData name="Pippidis, Maria" userId="bf1c35ab-b1db-447a-a4bd-fed1d9f977c9" providerId="ADAL" clId="{2541908C-F326-4EAF-85C0-C902D22799C2}" dt="2022-12-12T20:04:36.707" v="463" actId="255"/>
        <pc:sldMasterMkLst>
          <pc:docMk/>
          <pc:sldMasterMk cId="2857921267" sldId="2147483648"/>
        </pc:sldMasterMkLst>
        <pc:sldLayoutChg chg="modSp mod">
          <pc:chgData name="Pippidis, Maria" userId="bf1c35ab-b1db-447a-a4bd-fed1d9f977c9" providerId="ADAL" clId="{2541908C-F326-4EAF-85C0-C902D22799C2}" dt="2022-12-12T20:04:36.707" v="463" actId="255"/>
          <pc:sldLayoutMkLst>
            <pc:docMk/>
            <pc:sldMasterMk cId="2857921267" sldId="2147483648"/>
            <pc:sldLayoutMk cId="160100672" sldId="2147483650"/>
          </pc:sldLayoutMkLst>
          <pc:spChg chg="mod">
            <ac:chgData name="Pippidis, Maria" userId="bf1c35ab-b1db-447a-a4bd-fed1d9f977c9" providerId="ADAL" clId="{2541908C-F326-4EAF-85C0-C902D22799C2}" dt="2022-12-12T20:03:58.770" v="461" actId="14100"/>
            <ac:spMkLst>
              <pc:docMk/>
              <pc:sldMasterMk cId="2857921267" sldId="2147483648"/>
              <pc:sldLayoutMk cId="160100672" sldId="2147483650"/>
              <ac:spMk id="2" creationId="{5A17C234-B367-4B26-A5E1-220AB865A42B}"/>
            </ac:spMkLst>
          </pc:spChg>
          <pc:spChg chg="mod">
            <ac:chgData name="Pippidis, Maria" userId="bf1c35ab-b1db-447a-a4bd-fed1d9f977c9" providerId="ADAL" clId="{2541908C-F326-4EAF-85C0-C902D22799C2}" dt="2022-12-12T20:04:36.707" v="463" actId="255"/>
            <ac:spMkLst>
              <pc:docMk/>
              <pc:sldMasterMk cId="2857921267" sldId="2147483648"/>
              <pc:sldLayoutMk cId="160100672" sldId="2147483650"/>
              <ac:spMk id="3" creationId="{F7D503AA-FD36-44C1-8773-B6B19C8FCFAE}"/>
            </ac:spMkLst>
          </pc:spChg>
        </pc:sldLayoutChg>
      </pc:sldMasterChg>
    </pc:docChg>
  </pc:docChgLst>
  <pc:docChgLst>
    <pc:chgData name="Michaella McCreery" userId="ad2365a8-147e-4813-935a-fa874f2cb94f" providerId="ADAL" clId="{EF8E8DA5-F3FC-492C-AC19-8B676440827D}"/>
    <pc:docChg chg="modSld modMainMaster">
      <pc:chgData name="Michaella McCreery" userId="ad2365a8-147e-4813-935a-fa874f2cb94f" providerId="ADAL" clId="{EF8E8DA5-F3FC-492C-AC19-8B676440827D}" dt="2022-12-08T14:30:08.089" v="14"/>
      <pc:docMkLst>
        <pc:docMk/>
      </pc:docMkLst>
      <pc:sldChg chg="addSp delSp modSp">
        <pc:chgData name="Michaella McCreery" userId="ad2365a8-147e-4813-935a-fa874f2cb94f" providerId="ADAL" clId="{EF8E8DA5-F3FC-492C-AC19-8B676440827D}" dt="2022-12-08T14:30:08.089" v="14"/>
        <pc:sldMkLst>
          <pc:docMk/>
          <pc:sldMk cId="298202334" sldId="256"/>
        </pc:sldMkLst>
        <pc:spChg chg="del mod">
          <ac:chgData name="Michaella McCreery" userId="ad2365a8-147e-4813-935a-fa874f2cb94f" providerId="ADAL" clId="{EF8E8DA5-F3FC-492C-AC19-8B676440827D}" dt="2022-12-08T14:27:28.945" v="12"/>
          <ac:spMkLst>
            <pc:docMk/>
            <pc:sldMk cId="298202334" sldId="256"/>
            <ac:spMk id="4" creationId="{80DAEC82-6CC4-4450-93BA-F1BD008B2F62}"/>
          </ac:spMkLst>
        </pc:spChg>
        <pc:spChg chg="add mod">
          <ac:chgData name="Michaella McCreery" userId="ad2365a8-147e-4813-935a-fa874f2cb94f" providerId="ADAL" clId="{EF8E8DA5-F3FC-492C-AC19-8B676440827D}" dt="2022-12-08T14:27:33.176" v="13" actId="255"/>
          <ac:spMkLst>
            <pc:docMk/>
            <pc:sldMk cId="298202334" sldId="256"/>
            <ac:spMk id="5" creationId="{3D352DC0-D1EE-4853-9E36-BE9E510BEA60}"/>
          </ac:spMkLst>
        </pc:spChg>
        <pc:spChg chg="add">
          <ac:chgData name="Michaella McCreery" userId="ad2365a8-147e-4813-935a-fa874f2cb94f" providerId="ADAL" clId="{EF8E8DA5-F3FC-492C-AC19-8B676440827D}" dt="2022-12-08T14:30:08.089" v="14"/>
          <ac:spMkLst>
            <pc:docMk/>
            <pc:sldMk cId="298202334" sldId="256"/>
            <ac:spMk id="7" creationId="{B87F6C06-8EDB-483D-BB62-9FBBB2DC253E}"/>
          </ac:spMkLst>
        </pc:spChg>
        <pc:picChg chg="mod">
          <ac:chgData name="Michaella McCreery" userId="ad2365a8-147e-4813-935a-fa874f2cb94f" providerId="ADAL" clId="{EF8E8DA5-F3FC-492C-AC19-8B676440827D}" dt="2022-12-08T14:27:15.442" v="7" actId="14100"/>
          <ac:picMkLst>
            <pc:docMk/>
            <pc:sldMk cId="298202334" sldId="256"/>
            <ac:picMk id="6" creationId="{E6AEBD9E-40CD-4865-8453-9D2BA24B1A9D}"/>
          </ac:picMkLst>
        </pc:picChg>
      </pc:sldChg>
      <pc:sldMasterChg chg="modSldLayout">
        <pc:chgData name="Michaella McCreery" userId="ad2365a8-147e-4813-935a-fa874f2cb94f" providerId="ADAL" clId="{EF8E8DA5-F3FC-492C-AC19-8B676440827D}" dt="2022-12-08T14:24:17.481" v="2"/>
        <pc:sldMasterMkLst>
          <pc:docMk/>
          <pc:sldMasterMk cId="2857921267" sldId="2147483648"/>
        </pc:sldMasterMkLst>
        <pc:sldLayoutChg chg="addSp modSp">
          <pc:chgData name="Michaella McCreery" userId="ad2365a8-147e-4813-935a-fa874f2cb94f" providerId="ADAL" clId="{EF8E8DA5-F3FC-492C-AC19-8B676440827D}" dt="2022-12-08T14:24:17.481" v="2"/>
          <pc:sldLayoutMkLst>
            <pc:docMk/>
            <pc:sldMasterMk cId="2857921267" sldId="2147483648"/>
            <pc:sldLayoutMk cId="160100672" sldId="2147483650"/>
          </pc:sldLayoutMkLst>
          <pc:picChg chg="add mod">
            <ac:chgData name="Michaella McCreery" userId="ad2365a8-147e-4813-935a-fa874f2cb94f" providerId="ADAL" clId="{EF8E8DA5-F3FC-492C-AC19-8B676440827D}" dt="2022-12-08T14:23:21.099" v="1" actId="1076"/>
            <ac:picMkLst>
              <pc:docMk/>
              <pc:sldMasterMk cId="2857921267" sldId="2147483648"/>
              <pc:sldLayoutMk cId="160100672" sldId="2147483650"/>
              <ac:picMk id="7" creationId="{78343B80-B9DD-7CD4-0666-5400544E41B7}"/>
            </ac:picMkLst>
          </pc:picChg>
          <pc:picChg chg="add">
            <ac:chgData name="Michaella McCreery" userId="ad2365a8-147e-4813-935a-fa874f2cb94f" providerId="ADAL" clId="{EF8E8DA5-F3FC-492C-AC19-8B676440827D}" dt="2022-12-08T14:24:17.481" v="2"/>
            <ac:picMkLst>
              <pc:docMk/>
              <pc:sldMasterMk cId="2857921267" sldId="2147483648"/>
              <pc:sldLayoutMk cId="160100672" sldId="2147483650"/>
              <ac:picMk id="8" creationId="{466BFCD3-0C93-48B2-BC63-8F6F523AB094}"/>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8AC00-178F-4D53-B513-539AD407C22D}" type="datetimeFigureOut">
              <a:rPr lang="en-US" smtClean="0"/>
              <a:t>12/12/2022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CF499-F23C-4BBD-9655-032DE0DE396E}" type="slidenum">
              <a:rPr lang="en-US" smtClean="0"/>
              <a:t>‹#›</a:t>
            </a:fld>
            <a:endParaRPr lang="en-US" dirty="0"/>
          </a:p>
        </p:txBody>
      </p:sp>
    </p:spTree>
    <p:extLst>
      <p:ext uri="{BB962C8B-B14F-4D97-AF65-F5344CB8AC3E}">
        <p14:creationId xmlns:p14="http://schemas.microsoft.com/office/powerpoint/2010/main" val="1177148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 and title of program and your organization</a:t>
            </a:r>
          </a:p>
          <a:p>
            <a:r>
              <a:rPr lang="en-US" dirty="0"/>
              <a:t>Explain that Cultivemos is an organization dedicated to assisting farmers and farm workers manage farm stress. </a:t>
            </a:r>
          </a:p>
          <a:p>
            <a:r>
              <a:rPr lang="en-US" dirty="0"/>
              <a:t>This session will focus on understanding your paycheck and pay stub.</a:t>
            </a:r>
          </a:p>
          <a:p>
            <a:r>
              <a:rPr lang="en-US" b="1" dirty="0"/>
              <a:t>Note to Facilitator: </a:t>
            </a:r>
            <a:r>
              <a:rPr lang="en-US" dirty="0"/>
              <a:t>Distribute the publication that goes along with this session including the important words to know and the case study.</a:t>
            </a:r>
          </a:p>
          <a:p>
            <a:endParaRPr lang="en-US" dirty="0"/>
          </a:p>
          <a:p>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1</a:t>
            </a:fld>
            <a:endParaRPr lang="en-US" dirty="0"/>
          </a:p>
        </p:txBody>
      </p:sp>
    </p:spTree>
    <p:extLst>
      <p:ext uri="{BB962C8B-B14F-4D97-AF65-F5344CB8AC3E}">
        <p14:creationId xmlns:p14="http://schemas.microsoft.com/office/powerpoint/2010/main" val="977163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reviewing and explaining the important words to know on this paystub.</a:t>
            </a:r>
          </a:p>
          <a:p>
            <a:r>
              <a:rPr lang="en-US" b="1" dirty="0"/>
              <a:t>Note to facilitator – review the important words to know</a:t>
            </a:r>
          </a:p>
        </p:txBody>
      </p:sp>
      <p:sp>
        <p:nvSpPr>
          <p:cNvPr id="4" name="Slide Number Placeholder 3"/>
          <p:cNvSpPr>
            <a:spLocks noGrp="1"/>
          </p:cNvSpPr>
          <p:nvPr>
            <p:ph type="sldNum" sz="quarter" idx="5"/>
          </p:nvPr>
        </p:nvSpPr>
        <p:spPr/>
        <p:txBody>
          <a:bodyPr/>
          <a:lstStyle/>
          <a:p>
            <a:fld id="{3CECF499-F23C-4BBD-9655-032DE0DE396E}" type="slidenum">
              <a:rPr lang="en-US" smtClean="0"/>
              <a:t>10</a:t>
            </a:fld>
            <a:endParaRPr lang="en-US" dirty="0"/>
          </a:p>
        </p:txBody>
      </p:sp>
    </p:spTree>
    <p:extLst>
      <p:ext uri="{BB962C8B-B14F-4D97-AF65-F5344CB8AC3E}">
        <p14:creationId xmlns:p14="http://schemas.microsoft.com/office/powerpoint/2010/main" val="3383356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reviewing and explaining the important words to know on this paystub.</a:t>
            </a:r>
          </a:p>
          <a:p>
            <a:r>
              <a:rPr lang="en-US" b="1" dirty="0"/>
              <a:t>Note to facilitator – review the important words to know</a:t>
            </a:r>
          </a:p>
          <a:p>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11</a:t>
            </a:fld>
            <a:endParaRPr lang="en-US" dirty="0"/>
          </a:p>
        </p:txBody>
      </p:sp>
    </p:spTree>
    <p:extLst>
      <p:ext uri="{BB962C8B-B14F-4D97-AF65-F5344CB8AC3E}">
        <p14:creationId xmlns:p14="http://schemas.microsoft.com/office/powerpoint/2010/main" val="1769017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reviewing and explaining the important words to know on this paystub.</a:t>
            </a:r>
          </a:p>
          <a:p>
            <a:r>
              <a:rPr lang="en-US" b="1" dirty="0"/>
              <a:t>Note to facilitator – review the important words to know</a:t>
            </a:r>
          </a:p>
        </p:txBody>
      </p:sp>
      <p:sp>
        <p:nvSpPr>
          <p:cNvPr id="4" name="Slide Number Placeholder 3"/>
          <p:cNvSpPr>
            <a:spLocks noGrp="1"/>
          </p:cNvSpPr>
          <p:nvPr>
            <p:ph type="sldNum" sz="quarter" idx="5"/>
          </p:nvPr>
        </p:nvSpPr>
        <p:spPr/>
        <p:txBody>
          <a:bodyPr/>
          <a:lstStyle/>
          <a:p>
            <a:fld id="{3CECF499-F23C-4BBD-9655-032DE0DE396E}" type="slidenum">
              <a:rPr lang="en-US" smtClean="0"/>
              <a:t>12</a:t>
            </a:fld>
            <a:endParaRPr lang="en-US" dirty="0"/>
          </a:p>
        </p:txBody>
      </p:sp>
    </p:spTree>
    <p:extLst>
      <p:ext uri="{BB962C8B-B14F-4D97-AF65-F5344CB8AC3E}">
        <p14:creationId xmlns:p14="http://schemas.microsoft.com/office/powerpoint/2010/main" val="991523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reviewed the paycheck and pay stub. Reviewing these documents for accuracy is important. If you have questions, talk to your employer or supervisor. You work hard for your earnings, be sure you are getting paid correctly.</a:t>
            </a:r>
          </a:p>
        </p:txBody>
      </p:sp>
      <p:sp>
        <p:nvSpPr>
          <p:cNvPr id="4" name="Slide Number Placeholder 3"/>
          <p:cNvSpPr>
            <a:spLocks noGrp="1"/>
          </p:cNvSpPr>
          <p:nvPr>
            <p:ph type="sldNum" sz="quarter" idx="5"/>
          </p:nvPr>
        </p:nvSpPr>
        <p:spPr/>
        <p:txBody>
          <a:bodyPr/>
          <a:lstStyle/>
          <a:p>
            <a:fld id="{3CECF499-F23C-4BBD-9655-032DE0DE396E}" type="slidenum">
              <a:rPr lang="en-US" smtClean="0"/>
              <a:t>13</a:t>
            </a:fld>
            <a:endParaRPr lang="en-US" dirty="0"/>
          </a:p>
        </p:txBody>
      </p:sp>
    </p:spTree>
    <p:extLst>
      <p:ext uri="{BB962C8B-B14F-4D97-AF65-F5344CB8AC3E}">
        <p14:creationId xmlns:p14="http://schemas.microsoft.com/office/powerpoint/2010/main" val="184859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Distribute evaluation tool</a:t>
            </a:r>
          </a:p>
        </p:txBody>
      </p:sp>
      <p:sp>
        <p:nvSpPr>
          <p:cNvPr id="4" name="Slide Number Placeholder 3"/>
          <p:cNvSpPr>
            <a:spLocks noGrp="1"/>
          </p:cNvSpPr>
          <p:nvPr>
            <p:ph type="sldNum" sz="quarter" idx="5"/>
          </p:nvPr>
        </p:nvSpPr>
        <p:spPr/>
        <p:txBody>
          <a:bodyPr/>
          <a:lstStyle/>
          <a:p>
            <a:fld id="{3CECF499-F23C-4BBD-9655-032DE0DE396E}" type="slidenum">
              <a:rPr lang="en-US" smtClean="0"/>
              <a:t>14</a:t>
            </a:fld>
            <a:endParaRPr lang="en-US" dirty="0"/>
          </a:p>
        </p:txBody>
      </p:sp>
    </p:spTree>
    <p:extLst>
      <p:ext uri="{BB962C8B-B14F-4D97-AF65-F5344CB8AC3E}">
        <p14:creationId xmlns:p14="http://schemas.microsoft.com/office/powerpoint/2010/main" val="3339038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add local resources</a:t>
            </a:r>
          </a:p>
        </p:txBody>
      </p:sp>
      <p:sp>
        <p:nvSpPr>
          <p:cNvPr id="4" name="Slide Number Placeholder 3"/>
          <p:cNvSpPr>
            <a:spLocks noGrp="1"/>
          </p:cNvSpPr>
          <p:nvPr>
            <p:ph type="sldNum" sz="quarter" idx="5"/>
          </p:nvPr>
        </p:nvSpPr>
        <p:spPr/>
        <p:txBody>
          <a:bodyPr/>
          <a:lstStyle/>
          <a:p>
            <a:fld id="{8B4EBFE1-4435-4AC8-84D6-6B91ED110232}" type="slidenum">
              <a:rPr lang="en-US" smtClean="0"/>
              <a:t>15</a:t>
            </a:fld>
            <a:endParaRPr lang="en-US" dirty="0"/>
          </a:p>
        </p:txBody>
      </p:sp>
    </p:spTree>
    <p:extLst>
      <p:ext uri="{BB962C8B-B14F-4D97-AF65-F5344CB8AC3E}">
        <p14:creationId xmlns:p14="http://schemas.microsoft.com/office/powerpoint/2010/main" val="71832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Your wage rate as a farmworker depends on the job you are hired to do and your experience. </a:t>
            </a:r>
          </a:p>
          <a:p>
            <a:r>
              <a:rPr lang="en-US" sz="1200" b="0" kern="1200" dirty="0">
                <a:solidFill>
                  <a:schemeClr val="tx1"/>
                </a:solidFill>
                <a:effectLst/>
                <a:latin typeface="+mn-lt"/>
                <a:ea typeface="+mn-ea"/>
                <a:cs typeface="+mn-cs"/>
              </a:rPr>
              <a:t>When you work for an employer, you are required to fill out employment forms. </a:t>
            </a:r>
          </a:p>
          <a:p>
            <a:r>
              <a:rPr lang="en-US" sz="1200" b="0" kern="1200" dirty="0">
                <a:solidFill>
                  <a:schemeClr val="tx1"/>
                </a:solidFill>
                <a:effectLst/>
                <a:latin typeface="+mn-lt"/>
                <a:ea typeface="+mn-ea"/>
                <a:cs typeface="+mn-cs"/>
              </a:rPr>
              <a:t>One of those forms is called a W4 form, also called an Employee's Withholding Certificate. Your employer and the federal government use this to estimate how much money you should pay toward taxes each pay period.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You filled out the W4 form and other forms when you started working for your employer.</a:t>
            </a: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2</a:t>
            </a:fld>
            <a:endParaRPr lang="en-US" dirty="0"/>
          </a:p>
        </p:txBody>
      </p:sp>
    </p:spTree>
    <p:extLst>
      <p:ext uri="{BB962C8B-B14F-4D97-AF65-F5344CB8AC3E}">
        <p14:creationId xmlns:p14="http://schemas.microsoft.com/office/powerpoint/2010/main" val="3346819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u="none" kern="1200" dirty="0">
                <a:solidFill>
                  <a:schemeClr val="tx1"/>
                </a:solidFill>
                <a:effectLst/>
                <a:latin typeface="+mn-lt"/>
                <a:ea typeface="+mn-ea"/>
                <a:cs typeface="+mn-cs"/>
              </a:rPr>
              <a:t>Each employer may be a bit different in terms of how often you get paid. Some pay weekly, some every other week. No matter the frequency you should receive both a paycheck and a pay stub.  </a:t>
            </a:r>
          </a:p>
          <a:p>
            <a:r>
              <a:rPr lang="en-US" sz="1200" b="0" u="none" kern="1200" dirty="0">
                <a:solidFill>
                  <a:schemeClr val="tx1"/>
                </a:solidFill>
                <a:effectLst/>
                <a:latin typeface="+mn-lt"/>
                <a:ea typeface="+mn-ea"/>
                <a:cs typeface="+mn-cs"/>
              </a:rPr>
              <a:t>Note to facilitator: Review the following important words to know.</a:t>
            </a:r>
          </a:p>
          <a:p>
            <a:r>
              <a:rPr lang="en-US" sz="1200" b="1" u="sng" kern="1200" dirty="0">
                <a:solidFill>
                  <a:schemeClr val="tx1"/>
                </a:solidFill>
                <a:effectLst/>
                <a:latin typeface="+mn-lt"/>
                <a:ea typeface="+mn-ea"/>
                <a:cs typeface="+mn-cs"/>
              </a:rPr>
              <a:t>Paycheck</a:t>
            </a:r>
            <a:r>
              <a:rPr lang="en-US" sz="1200" kern="1200" dirty="0">
                <a:solidFill>
                  <a:schemeClr val="tx1"/>
                </a:solidFill>
                <a:effectLst/>
                <a:latin typeface="+mn-lt"/>
                <a:ea typeface="+mn-ea"/>
                <a:cs typeface="+mn-cs"/>
              </a:rPr>
              <a:t> is a check for salary or wages made out to an employee. A check is used to transfer money from the employer to the employee</a:t>
            </a:r>
          </a:p>
          <a:p>
            <a:r>
              <a:rPr lang="en-US" sz="1200" kern="1200" dirty="0">
                <a:solidFill>
                  <a:schemeClr val="tx1"/>
                </a:solidFill>
                <a:effectLst/>
                <a:latin typeface="+mn-lt"/>
                <a:ea typeface="+mn-ea"/>
                <a:cs typeface="+mn-cs"/>
              </a:rPr>
              <a:t>A </a:t>
            </a:r>
            <a:r>
              <a:rPr lang="en-US" sz="1200" b="1" u="sng" kern="1200" dirty="0">
                <a:solidFill>
                  <a:schemeClr val="tx1"/>
                </a:solidFill>
                <a:effectLst/>
                <a:latin typeface="+mn-lt"/>
                <a:ea typeface="+mn-ea"/>
                <a:cs typeface="+mn-cs"/>
              </a:rPr>
              <a:t>pay stub</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or earnings statement is a piece of paper that is given to an employee with each paycheck that shows the amount of money that the employee earned and the amount that was removed deducted from their paycheck</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 you get paid may also vary by employer. There are several ways employers can provide to you your earnings: Cash, check, direct deposit or payroll debit cards.  </a:t>
            </a:r>
          </a:p>
          <a:p>
            <a:r>
              <a:rPr lang="en-US" sz="1200" b="1" kern="1200" dirty="0">
                <a:solidFill>
                  <a:schemeClr val="tx1"/>
                </a:solidFill>
                <a:effectLst/>
                <a:latin typeface="+mn-lt"/>
                <a:ea typeface="+mn-ea"/>
                <a:cs typeface="+mn-cs"/>
              </a:rPr>
              <a:t>Note to facilitator</a:t>
            </a:r>
            <a:r>
              <a:rPr lang="en-US" sz="1200" kern="1200" dirty="0">
                <a:solidFill>
                  <a:schemeClr val="tx1"/>
                </a:solidFill>
                <a:effectLst/>
                <a:latin typeface="+mn-lt"/>
                <a:ea typeface="+mn-ea"/>
                <a:cs typeface="+mn-cs"/>
              </a:rPr>
              <a:t>: review each of these methods and important words to know.</a:t>
            </a:r>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3</a:t>
            </a:fld>
            <a:endParaRPr lang="en-US" dirty="0"/>
          </a:p>
        </p:txBody>
      </p:sp>
    </p:spTree>
    <p:extLst>
      <p:ext uri="{BB962C8B-B14F-4D97-AF65-F5344CB8AC3E}">
        <p14:creationId xmlns:p14="http://schemas.microsoft.com/office/powerpoint/2010/main" val="3897244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It is important to review your pay stub to be sure it is correct. It can be confusing, so ask your employer if you have questions. A paystub or earnings statement is a piece of paper that is given to an employee with each paycheck that shows the amount of money that the employee earned and the amount that was removed deducted from their paycheck.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is important information on the paystub that includes these important words to know: wage rate, payroll deductions, gross wages, taxes, employee benefits and net wages.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Note to facilitator </a:t>
            </a:r>
            <a:r>
              <a:rPr lang="en-US" sz="1200" kern="1200" dirty="0">
                <a:solidFill>
                  <a:schemeClr val="tx1"/>
                </a:solidFill>
                <a:effectLst/>
                <a:latin typeface="+mn-lt"/>
                <a:ea typeface="+mn-ea"/>
                <a:cs typeface="+mn-cs"/>
              </a:rPr>
              <a:t>– review the definitions and ask if there are questions.</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4</a:t>
            </a:fld>
            <a:endParaRPr lang="en-US" dirty="0"/>
          </a:p>
        </p:txBody>
      </p:sp>
    </p:spTree>
    <p:extLst>
      <p:ext uri="{BB962C8B-B14F-4D97-AF65-F5344CB8AC3E}">
        <p14:creationId xmlns:p14="http://schemas.microsoft.com/office/powerpoint/2010/main" val="2042649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U.S. governments at various levels have taxes on earnings. There are different rates for federal (national), state and local entities. Your paystub will show you how much tax has been taken for each of these government entities.  In general, the less you make the less federal taxes will be taken out. State and local tend to be a flat percentage rate no matter how much you make. Rates can change each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Often using a free tax calculator from Turbo Tax, HR Block or irscalculators.com/tax-calculator can help you determine how much taxes will be taken out.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will need to have your information about your earnings to use the calculator.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CECF499-F23C-4BBD-9655-032DE0DE396E}" type="slidenum">
              <a:rPr lang="en-US" smtClean="0"/>
              <a:t>5</a:t>
            </a:fld>
            <a:endParaRPr lang="en-US" dirty="0"/>
          </a:p>
        </p:txBody>
      </p:sp>
    </p:spTree>
    <p:extLst>
      <p:ext uri="{BB962C8B-B14F-4D97-AF65-F5344CB8AC3E}">
        <p14:creationId xmlns:p14="http://schemas.microsoft.com/office/powerpoint/2010/main" val="2621262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people who work together compare their earnings and might find that though they have the same job, their paycheck reflects different amounts. There may be several reasons for this including: </a:t>
            </a:r>
          </a:p>
          <a:p>
            <a:r>
              <a:rPr lang="en-US" dirty="0"/>
              <a:t>working a different number of hours </a:t>
            </a:r>
          </a:p>
          <a:p>
            <a:r>
              <a:rPr lang="en-US" dirty="0"/>
              <a:t>producing a different number of units of harvest</a:t>
            </a:r>
          </a:p>
          <a:p>
            <a:r>
              <a:rPr lang="en-US" dirty="0"/>
              <a:t>filled out the W4 - Employee's Withholding Certificate forms differently due to marital status and or number of children</a:t>
            </a:r>
          </a:p>
          <a:p>
            <a:endParaRPr lang="en-US" dirty="0"/>
          </a:p>
          <a:p>
            <a:r>
              <a:rPr lang="en-US" dirty="0"/>
              <a:t>Differences in answers to W4 questions will create differences in earnings and taxes.</a:t>
            </a:r>
          </a:p>
        </p:txBody>
      </p:sp>
      <p:sp>
        <p:nvSpPr>
          <p:cNvPr id="4" name="Slide Number Placeholder 3"/>
          <p:cNvSpPr>
            <a:spLocks noGrp="1"/>
          </p:cNvSpPr>
          <p:nvPr>
            <p:ph type="sldNum" sz="quarter" idx="5"/>
          </p:nvPr>
        </p:nvSpPr>
        <p:spPr/>
        <p:txBody>
          <a:bodyPr/>
          <a:lstStyle/>
          <a:p>
            <a:fld id="{3CECF499-F23C-4BBD-9655-032DE0DE396E}" type="slidenum">
              <a:rPr lang="en-US" smtClean="0"/>
              <a:t>6</a:t>
            </a:fld>
            <a:endParaRPr lang="en-US" dirty="0"/>
          </a:p>
        </p:txBody>
      </p:sp>
    </p:spTree>
    <p:extLst>
      <p:ext uri="{BB962C8B-B14F-4D97-AF65-F5344CB8AC3E}">
        <p14:creationId xmlns:p14="http://schemas.microsoft.com/office/powerpoint/2010/main" val="1141482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Meet Dani.  Read through the slide for information.</a:t>
            </a:r>
          </a:p>
          <a:p>
            <a:r>
              <a:rPr lang="en-US" dirty="0"/>
              <a:t>Then go to next slide to look at the sample paycheck</a:t>
            </a:r>
          </a:p>
        </p:txBody>
      </p:sp>
      <p:sp>
        <p:nvSpPr>
          <p:cNvPr id="4" name="Slide Number Placeholder 3"/>
          <p:cNvSpPr>
            <a:spLocks noGrp="1"/>
          </p:cNvSpPr>
          <p:nvPr>
            <p:ph type="sldNum" sz="quarter" idx="5"/>
          </p:nvPr>
        </p:nvSpPr>
        <p:spPr/>
        <p:txBody>
          <a:bodyPr/>
          <a:lstStyle/>
          <a:p>
            <a:fld id="{3CECF499-F23C-4BBD-9655-032DE0DE396E}" type="slidenum">
              <a:rPr lang="en-US" smtClean="0"/>
              <a:t>7</a:t>
            </a:fld>
            <a:endParaRPr lang="en-US" dirty="0"/>
          </a:p>
        </p:txBody>
      </p:sp>
    </p:spTree>
    <p:extLst>
      <p:ext uri="{BB962C8B-B14F-4D97-AF65-F5344CB8AC3E}">
        <p14:creationId xmlns:p14="http://schemas.microsoft.com/office/powerpoint/2010/main" val="675287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paystub has a lot of information on it including the employee’s name, identification number, the pay period, date of pay and lots of information about amount.</a:t>
            </a:r>
          </a:p>
          <a:p>
            <a:endParaRPr lang="en-US" dirty="0"/>
          </a:p>
          <a:p>
            <a:r>
              <a:rPr lang="en-US" b="1" dirty="0"/>
              <a:t>Note to Facilitator</a:t>
            </a:r>
            <a:r>
              <a:rPr lang="en-US" dirty="0"/>
              <a:t>: Review the important words to know </a:t>
            </a:r>
          </a:p>
          <a:p>
            <a:r>
              <a:rPr lang="en-US" dirty="0"/>
              <a:t>Next slide will review more of the paystub.</a:t>
            </a:r>
          </a:p>
        </p:txBody>
      </p:sp>
      <p:sp>
        <p:nvSpPr>
          <p:cNvPr id="4" name="Slide Number Placeholder 3"/>
          <p:cNvSpPr>
            <a:spLocks noGrp="1"/>
          </p:cNvSpPr>
          <p:nvPr>
            <p:ph type="sldNum" sz="quarter" idx="5"/>
          </p:nvPr>
        </p:nvSpPr>
        <p:spPr/>
        <p:txBody>
          <a:bodyPr/>
          <a:lstStyle/>
          <a:p>
            <a:fld id="{3CECF499-F23C-4BBD-9655-032DE0DE396E}" type="slidenum">
              <a:rPr lang="en-US" smtClean="0"/>
              <a:t>8</a:t>
            </a:fld>
            <a:endParaRPr lang="en-US" dirty="0"/>
          </a:p>
        </p:txBody>
      </p:sp>
    </p:spTree>
    <p:extLst>
      <p:ext uri="{BB962C8B-B14F-4D97-AF65-F5344CB8AC3E}">
        <p14:creationId xmlns:p14="http://schemas.microsoft.com/office/powerpoint/2010/main" val="1772483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reviewing and explaining the important words to know on this paystub.</a:t>
            </a:r>
          </a:p>
          <a:p>
            <a:r>
              <a:rPr lang="en-US" b="1" dirty="0"/>
              <a:t>Note to facilitator – review the important words to know</a:t>
            </a:r>
          </a:p>
        </p:txBody>
      </p:sp>
      <p:sp>
        <p:nvSpPr>
          <p:cNvPr id="4" name="Slide Number Placeholder 3"/>
          <p:cNvSpPr>
            <a:spLocks noGrp="1"/>
          </p:cNvSpPr>
          <p:nvPr>
            <p:ph type="sldNum" sz="quarter" idx="5"/>
          </p:nvPr>
        </p:nvSpPr>
        <p:spPr/>
        <p:txBody>
          <a:bodyPr/>
          <a:lstStyle/>
          <a:p>
            <a:fld id="{3CECF499-F23C-4BBD-9655-032DE0DE396E}" type="slidenum">
              <a:rPr lang="en-US" smtClean="0"/>
              <a:t>9</a:t>
            </a:fld>
            <a:endParaRPr lang="en-US" dirty="0"/>
          </a:p>
        </p:txBody>
      </p:sp>
    </p:spTree>
    <p:extLst>
      <p:ext uri="{BB962C8B-B14F-4D97-AF65-F5344CB8AC3E}">
        <p14:creationId xmlns:p14="http://schemas.microsoft.com/office/powerpoint/2010/main" val="1141374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FA6D3-6463-476C-AD6F-86D618F07F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48058D-1CE0-41DE-9FAA-8D7F4AC925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3E7B35-01C6-4ED1-942B-8F8D748978B0}"/>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D6E4201D-52BD-41F4-B994-D2AA85DF8A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90159B-0F2F-4B83-ADD6-B077D581C609}"/>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190027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CBBDC-CDEE-4A52-AB4B-B4257D4790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A067B-B216-49D7-A64E-2EE63034EE6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99A05-A15A-4597-9E9F-CAE6546EE6E7}"/>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AC531310-816B-4B2A-BE6E-F867903F49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9CEEB3-D9A1-40D4-80DA-56CA8C64BB8C}"/>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159551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CC482C-E89A-4EFA-A552-3E4CA89E46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398700-2AD6-49F7-8F0E-42EA2A26FE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29A8D0-5089-4BC2-A8B2-7B2B236F8882}"/>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77981688-D925-4C8A-A041-47F6D5FBF9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F7BED1-2072-4CAD-AA81-8D582C708501}"/>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291819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7C234-B367-4B26-A5E1-220AB865A42B}"/>
              </a:ext>
            </a:extLst>
          </p:cNvPr>
          <p:cNvSpPr>
            <a:spLocks noGrp="1"/>
          </p:cNvSpPr>
          <p:nvPr>
            <p:ph type="title"/>
          </p:nvPr>
        </p:nvSpPr>
        <p:spPr>
          <a:xfrm>
            <a:off x="1131570" y="365125"/>
            <a:ext cx="10222230" cy="1325563"/>
          </a:xfrm>
        </p:spPr>
        <p:txBody>
          <a:bodyPr>
            <a:normAutofit/>
          </a:bodyPr>
          <a:lstStyle>
            <a:lvl1pPr>
              <a:defRPr sz="40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F7D503AA-FD36-44C1-8773-B6B19C8FCFAE}"/>
              </a:ext>
            </a:extLst>
          </p:cNvPr>
          <p:cNvSpPr>
            <a:spLocks noGrp="1"/>
          </p:cNvSpPr>
          <p:nvPr>
            <p:ph idx="1"/>
          </p:nvPr>
        </p:nvSpPr>
        <p:spPr>
          <a:xfrm>
            <a:off x="1131570" y="1825625"/>
            <a:ext cx="10222230" cy="4351338"/>
          </a:xfrm>
        </p:spPr>
        <p:txBody>
          <a:bodyPr/>
          <a:lstStyle>
            <a:lvl1pPr>
              <a:defRPr sz="24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482EC1B-77B0-47D5-8A9E-FA3E96C1FFFF}"/>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4E9BF7B8-A030-4D5F-AA31-429F501132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290E68-BFFC-4763-B4FA-E57A3E3B5323}"/>
              </a:ext>
            </a:extLst>
          </p:cNvPr>
          <p:cNvSpPr>
            <a:spLocks noGrp="1"/>
          </p:cNvSpPr>
          <p:nvPr>
            <p:ph type="sldNum" sz="quarter" idx="12"/>
          </p:nvPr>
        </p:nvSpPr>
        <p:spPr/>
        <p:txBody>
          <a:bodyPr/>
          <a:lstStyle/>
          <a:p>
            <a:fld id="{C56E1FDD-659B-4326-BB88-0AAC69CC7692}" type="slidenum">
              <a:rPr lang="en-US" smtClean="0"/>
              <a:t>‹#›</a:t>
            </a:fld>
            <a:endParaRPr lang="en-US" dirty="0"/>
          </a:p>
        </p:txBody>
      </p:sp>
      <p:pic>
        <p:nvPicPr>
          <p:cNvPr id="7" name="Picture 6">
            <a:extLst>
              <a:ext uri="{FF2B5EF4-FFF2-40B4-BE49-F238E27FC236}">
                <a16:creationId xmlns:a16="http://schemas.microsoft.com/office/drawing/2014/main" id="{78343B80-B9DD-7CD4-0666-5400544E41B7}"/>
              </a:ext>
            </a:extLst>
          </p:cNvPr>
          <p:cNvPicPr>
            <a:picLocks noChangeAspect="1"/>
          </p:cNvPicPr>
          <p:nvPr userDrawn="1"/>
        </p:nvPicPr>
        <p:blipFill>
          <a:blip r:embed="rId2"/>
          <a:stretch>
            <a:fillRect/>
          </a:stretch>
        </p:blipFill>
        <p:spPr>
          <a:xfrm rot="16200000">
            <a:off x="9749046" y="-2078478"/>
            <a:ext cx="364477" cy="4521432"/>
          </a:xfrm>
          <a:prstGeom prst="rect">
            <a:avLst/>
          </a:prstGeom>
        </p:spPr>
      </p:pic>
      <p:pic>
        <p:nvPicPr>
          <p:cNvPr id="8" name="Picture 7">
            <a:extLst>
              <a:ext uri="{FF2B5EF4-FFF2-40B4-BE49-F238E27FC236}">
                <a16:creationId xmlns:a16="http://schemas.microsoft.com/office/drawing/2014/main" id="{466BFCD3-0C93-48B2-BC63-8F6F523AB094}"/>
              </a:ext>
            </a:extLst>
          </p:cNvPr>
          <p:cNvPicPr>
            <a:picLocks noChangeAspect="1"/>
          </p:cNvPicPr>
          <p:nvPr userDrawn="1"/>
        </p:nvPicPr>
        <p:blipFill>
          <a:blip r:embed="rId2"/>
          <a:stretch>
            <a:fillRect/>
          </a:stretch>
        </p:blipFill>
        <p:spPr>
          <a:xfrm rot="10800000">
            <a:off x="-27402" y="0"/>
            <a:ext cx="865601" cy="6858000"/>
          </a:xfrm>
          <a:prstGeom prst="rect">
            <a:avLst/>
          </a:prstGeom>
        </p:spPr>
      </p:pic>
    </p:spTree>
    <p:extLst>
      <p:ext uri="{BB962C8B-B14F-4D97-AF65-F5344CB8AC3E}">
        <p14:creationId xmlns:p14="http://schemas.microsoft.com/office/powerpoint/2010/main" val="16010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0286-A383-4A77-9AD5-A8A874CEBB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98F136-7113-4109-A0D3-CC6BFC73A6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3CBCB6C-708E-4A3C-B7E9-DAF2C86986EB}"/>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754483C5-B66C-410D-8848-E59314F31E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1CFF9A-FD40-45CC-AFB2-980C263A737E}"/>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2365673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EE29F-9DFC-4017-AB1B-E57B7676EF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4AFD5-A4E0-41F5-B025-563C1D3BC4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1C090B-52EA-45E7-BE1C-6587AC9FCE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F36205-D709-456C-A543-6E272BB8049D}"/>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6" name="Footer Placeholder 5">
            <a:extLst>
              <a:ext uri="{FF2B5EF4-FFF2-40B4-BE49-F238E27FC236}">
                <a16:creationId xmlns:a16="http://schemas.microsoft.com/office/drawing/2014/main" id="{6697DF05-724D-41CA-A2AF-215956AD6FD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6FAD341-09D8-4AC5-9700-9D5FAA75C8A2}"/>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215028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F2987-D4F3-4B9C-BC15-1DC0D58628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FD8FC0-65AF-4004-9977-F75F3F968D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A2CC2F-E8F1-4424-95F7-C3DE49187D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2A3E1B-AD69-470B-8A63-F432B62E0D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848182-5D59-475E-8E7F-B9F923B469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60A0A8-8347-46E2-B198-ADFFDF414D80}"/>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8" name="Footer Placeholder 7">
            <a:extLst>
              <a:ext uri="{FF2B5EF4-FFF2-40B4-BE49-F238E27FC236}">
                <a16:creationId xmlns:a16="http://schemas.microsoft.com/office/drawing/2014/main" id="{A76ADF4C-4EA9-48C8-A77F-81B8EC8613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647ED50-E3A9-4F5E-8C8C-16831947BB94}"/>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301517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8E2C-B348-48F2-A506-2A472BA067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3DCF10-5FBD-48F3-A151-4481FFFB2583}"/>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4" name="Footer Placeholder 3">
            <a:extLst>
              <a:ext uri="{FF2B5EF4-FFF2-40B4-BE49-F238E27FC236}">
                <a16:creationId xmlns:a16="http://schemas.microsoft.com/office/drawing/2014/main" id="{101426E7-A257-478A-9978-F94D5B3E19A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E56EE16-F7D4-4E0D-B6CB-F2085D6EA601}"/>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13187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4A598D-DC57-4D7A-ADB9-D678EA72B4FB}"/>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3" name="Footer Placeholder 2">
            <a:extLst>
              <a:ext uri="{FF2B5EF4-FFF2-40B4-BE49-F238E27FC236}">
                <a16:creationId xmlns:a16="http://schemas.microsoft.com/office/drawing/2014/main" id="{91271709-B7D3-4842-AAD1-78D3E0E1A7E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37B2A80-7876-4992-8490-605AE17AB683}"/>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1761943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CDCA-DCFB-4C4F-B98B-9BDBAB10C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8D1528-104D-40AD-B071-459BC21BD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C5102A-F173-450D-9E20-86501C29A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DAF077-A4DB-4925-BE8F-EBC81A341D7A}"/>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6" name="Footer Placeholder 5">
            <a:extLst>
              <a:ext uri="{FF2B5EF4-FFF2-40B4-BE49-F238E27FC236}">
                <a16:creationId xmlns:a16="http://schemas.microsoft.com/office/drawing/2014/main" id="{DFC067A8-1CC6-4BFA-BB5E-03320D10B9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95FA7BD-B555-4668-A05B-76F60F424399}"/>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318149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EA1E2-62C8-4E58-98C1-A39FC3AB9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FF2B5A-1FCF-4F50-AE59-E03C2C1047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4817A54-34EC-4030-B42A-D77F5F27E3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55315C-9D05-4144-9E77-545C5FF310F8}"/>
              </a:ext>
            </a:extLst>
          </p:cNvPr>
          <p:cNvSpPr>
            <a:spLocks noGrp="1"/>
          </p:cNvSpPr>
          <p:nvPr>
            <p:ph type="dt" sz="half" idx="10"/>
          </p:nvPr>
        </p:nvSpPr>
        <p:spPr/>
        <p:txBody>
          <a:bodyPr/>
          <a:lstStyle/>
          <a:p>
            <a:fld id="{2CC02A9A-83F4-441C-BB7D-C204EF9BA40F}" type="datetimeFigureOut">
              <a:rPr lang="en-US" smtClean="0"/>
              <a:t>12/12/2022</a:t>
            </a:fld>
            <a:endParaRPr lang="en-US" dirty="0"/>
          </a:p>
        </p:txBody>
      </p:sp>
      <p:sp>
        <p:nvSpPr>
          <p:cNvPr id="6" name="Footer Placeholder 5">
            <a:extLst>
              <a:ext uri="{FF2B5EF4-FFF2-40B4-BE49-F238E27FC236}">
                <a16:creationId xmlns:a16="http://schemas.microsoft.com/office/drawing/2014/main" id="{00744D35-93C8-43FD-B344-4971419842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49DE6B6-54BD-469A-8212-F426F3D736CF}"/>
              </a:ext>
            </a:extLst>
          </p:cNvPr>
          <p:cNvSpPr>
            <a:spLocks noGrp="1"/>
          </p:cNvSpPr>
          <p:nvPr>
            <p:ph type="sldNum" sz="quarter" idx="12"/>
          </p:nvPr>
        </p:nvSpPr>
        <p:spPr/>
        <p:txBody>
          <a:bodyPr/>
          <a:lstStyle/>
          <a:p>
            <a:fld id="{C56E1FDD-659B-4326-BB88-0AAC69CC7692}" type="slidenum">
              <a:rPr lang="en-US" smtClean="0"/>
              <a:t>‹#›</a:t>
            </a:fld>
            <a:endParaRPr lang="en-US" dirty="0"/>
          </a:p>
        </p:txBody>
      </p:sp>
    </p:spTree>
    <p:extLst>
      <p:ext uri="{BB962C8B-B14F-4D97-AF65-F5344CB8AC3E}">
        <p14:creationId xmlns:p14="http://schemas.microsoft.com/office/powerpoint/2010/main" val="261153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0D340-0916-41E6-981C-7EA9A74D09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890255-D9B0-450B-BA23-838B271AD5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D33D2-A2D9-4773-B15C-6DBB200F2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02A9A-83F4-441C-BB7D-C204EF9BA40F}" type="datetimeFigureOut">
              <a:rPr lang="en-US" smtClean="0"/>
              <a:t>12/12/2022</a:t>
            </a:fld>
            <a:endParaRPr lang="en-US" dirty="0"/>
          </a:p>
        </p:txBody>
      </p:sp>
      <p:sp>
        <p:nvSpPr>
          <p:cNvPr id="5" name="Footer Placeholder 4">
            <a:extLst>
              <a:ext uri="{FF2B5EF4-FFF2-40B4-BE49-F238E27FC236}">
                <a16:creationId xmlns:a16="http://schemas.microsoft.com/office/drawing/2014/main" id="{F911880F-93E1-4FB1-BE32-3E092D1981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18F031F-9EC9-44A8-AAE6-D17BD8BE6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6E1FDD-659B-4326-BB88-0AAC69CC7692}" type="slidenum">
              <a:rPr lang="en-US" smtClean="0"/>
              <a:t>‹#›</a:t>
            </a:fld>
            <a:endParaRPr lang="en-US" dirty="0"/>
          </a:p>
        </p:txBody>
      </p:sp>
    </p:spTree>
    <p:extLst>
      <p:ext uri="{BB962C8B-B14F-4D97-AF65-F5344CB8AC3E}">
        <p14:creationId xmlns:p14="http://schemas.microsoft.com/office/powerpoint/2010/main" val="2857921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uaex.uada.edu/about-extension/united-states-extension-offices.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consumerfinance.gov/" TargetMode="External"/><Relationship Id="rId4" Type="http://schemas.openxmlformats.org/officeDocument/2006/relationships/hyperlink" Target="https://www.youngfarmers.org/cultivemo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 company name&#10;&#10;Description automatically generated">
            <a:extLst>
              <a:ext uri="{FF2B5EF4-FFF2-40B4-BE49-F238E27FC236}">
                <a16:creationId xmlns:a16="http://schemas.microsoft.com/office/drawing/2014/main" id="{E6AEBD9E-40CD-4865-8453-9D2BA24B1A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159" y="0"/>
            <a:ext cx="2691245" cy="1936573"/>
          </a:xfrm>
          <a:prstGeom prst="rect">
            <a:avLst/>
          </a:prstGeom>
        </p:spPr>
      </p:pic>
      <p:sp>
        <p:nvSpPr>
          <p:cNvPr id="8" name="Content Placeholder 7">
            <a:extLst>
              <a:ext uri="{FF2B5EF4-FFF2-40B4-BE49-F238E27FC236}">
                <a16:creationId xmlns:a16="http://schemas.microsoft.com/office/drawing/2014/main" id="{864D0ED8-487B-4F8D-A3F8-ABA5C9DF1CAC}"/>
              </a:ext>
            </a:extLst>
          </p:cNvPr>
          <p:cNvSpPr>
            <a:spLocks noGrp="1"/>
          </p:cNvSpPr>
          <p:nvPr>
            <p:ph idx="1"/>
          </p:nvPr>
        </p:nvSpPr>
        <p:spPr>
          <a:xfrm>
            <a:off x="1538514" y="1825625"/>
            <a:ext cx="9815286" cy="2673804"/>
          </a:xfrm>
        </p:spPr>
        <p:txBody>
          <a:bodyPr/>
          <a:lstStyle/>
          <a:p>
            <a:pPr marL="0" indent="0" algn="ctr">
              <a:buNone/>
            </a:pPr>
            <a:endParaRPr lang="en-US" dirty="0"/>
          </a:p>
          <a:p>
            <a:pPr marL="0" indent="0" algn="ctr">
              <a:buNone/>
            </a:pPr>
            <a:endParaRPr lang="en-US" dirty="0"/>
          </a:p>
          <a:p>
            <a:pPr marL="0" indent="0" algn="ctr">
              <a:buNone/>
            </a:pPr>
            <a:r>
              <a:rPr lang="en-US" sz="4000" b="1" dirty="0">
                <a:solidFill>
                  <a:schemeClr val="accent6">
                    <a:lumMod val="50000"/>
                  </a:schemeClr>
                </a:solidFill>
                <a:latin typeface="+mj-lt"/>
              </a:rPr>
              <a:t>Managing Finances in the United States</a:t>
            </a:r>
          </a:p>
          <a:p>
            <a:pPr marL="0" indent="0" algn="ctr">
              <a:buNone/>
            </a:pPr>
            <a:r>
              <a:rPr lang="en-US" sz="3600" b="1" dirty="0">
                <a:solidFill>
                  <a:schemeClr val="accent6">
                    <a:lumMod val="50000"/>
                  </a:schemeClr>
                </a:solidFill>
                <a:latin typeface="+mj-lt"/>
              </a:rPr>
              <a:t>Understanding</a:t>
            </a:r>
            <a:r>
              <a:rPr lang="en-US" sz="4000" b="1" dirty="0">
                <a:solidFill>
                  <a:schemeClr val="accent6">
                    <a:lumMod val="50000"/>
                  </a:schemeClr>
                </a:solidFill>
                <a:latin typeface="+mj-lt"/>
              </a:rPr>
              <a:t> Your Paycheck and Pay Stub</a:t>
            </a:r>
          </a:p>
        </p:txBody>
      </p:sp>
      <p:sp>
        <p:nvSpPr>
          <p:cNvPr id="5" name="Title 4">
            <a:extLst>
              <a:ext uri="{FF2B5EF4-FFF2-40B4-BE49-F238E27FC236}">
                <a16:creationId xmlns:a16="http://schemas.microsoft.com/office/drawing/2014/main" id="{3D352DC0-D1EE-4853-9E36-BE9E510BEA60}"/>
              </a:ext>
            </a:extLst>
          </p:cNvPr>
          <p:cNvSpPr txBox="1">
            <a:spLocks noGrp="1"/>
          </p:cNvSpPr>
          <p:nvPr>
            <p:ph type="title"/>
          </p:nvPr>
        </p:nvSpPr>
        <p:spPr>
          <a:xfrm>
            <a:off x="8302625" y="1142047"/>
            <a:ext cx="1579563" cy="341632"/>
          </a:xfrm>
          <a:prstGeom prst="rect">
            <a:avLst/>
          </a:prstGeom>
          <a:noFill/>
        </p:spPr>
        <p:txBody>
          <a:bodyPr wrap="square" rtlCol="0">
            <a:spAutoFit/>
          </a:bodyPr>
          <a:lstStyle/>
          <a:p>
            <a:r>
              <a:rPr lang="en-US" sz="1800" dirty="0"/>
              <a:t>Your logo here</a:t>
            </a:r>
          </a:p>
        </p:txBody>
      </p:sp>
      <p:sp>
        <p:nvSpPr>
          <p:cNvPr id="7" name="TextBox 6">
            <a:extLst>
              <a:ext uri="{FF2B5EF4-FFF2-40B4-BE49-F238E27FC236}">
                <a16:creationId xmlns:a16="http://schemas.microsoft.com/office/drawing/2014/main" id="{B87F6C06-8EDB-483D-BB62-9FBBB2DC253E}"/>
              </a:ext>
            </a:extLst>
          </p:cNvPr>
          <p:cNvSpPr txBox="1"/>
          <p:nvPr/>
        </p:nvSpPr>
        <p:spPr>
          <a:xfrm>
            <a:off x="7808895" y="5264834"/>
            <a:ext cx="2201333" cy="646331"/>
          </a:xfrm>
          <a:prstGeom prst="rect">
            <a:avLst/>
          </a:prstGeom>
          <a:noFill/>
        </p:spPr>
        <p:txBody>
          <a:bodyPr wrap="square" rtlCol="0">
            <a:spAutoFit/>
          </a:bodyPr>
          <a:lstStyle/>
          <a:p>
            <a:r>
              <a:rPr lang="en-US" dirty="0"/>
              <a:t>Presented by:</a:t>
            </a:r>
          </a:p>
          <a:p>
            <a:endParaRPr lang="en-US" dirty="0"/>
          </a:p>
        </p:txBody>
      </p:sp>
    </p:spTree>
    <p:extLst>
      <p:ext uri="{BB962C8B-B14F-4D97-AF65-F5344CB8AC3E}">
        <p14:creationId xmlns:p14="http://schemas.microsoft.com/office/powerpoint/2010/main" val="298202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3F5F-8851-43E1-9A84-DE22B9112E8D}"/>
              </a:ext>
            </a:extLst>
          </p:cNvPr>
          <p:cNvSpPr>
            <a:spLocks noGrp="1"/>
          </p:cNvSpPr>
          <p:nvPr>
            <p:ph type="title"/>
          </p:nvPr>
        </p:nvSpPr>
        <p:spPr/>
        <p:txBody>
          <a:bodyPr/>
          <a:lstStyle/>
          <a:p>
            <a:pPr algn="ctr"/>
            <a:r>
              <a:rPr lang="en-US" b="1" dirty="0">
                <a:solidFill>
                  <a:srgbClr val="70AD47">
                    <a:lumMod val="50000"/>
                  </a:srgbClr>
                </a:solidFill>
              </a:rPr>
              <a:t>Dani’s Pay Stub- An Example</a:t>
            </a:r>
            <a:endParaRPr lang="en-US" dirty="0"/>
          </a:p>
        </p:txBody>
      </p:sp>
      <p:pic>
        <p:nvPicPr>
          <p:cNvPr id="3" name="Picture 2">
            <a:extLst>
              <a:ext uri="{FF2B5EF4-FFF2-40B4-BE49-F238E27FC236}">
                <a16:creationId xmlns:a16="http://schemas.microsoft.com/office/drawing/2014/main" id="{058D6564-B19C-4C1C-9E87-D1BEB74C4E88}"/>
              </a:ext>
            </a:extLst>
          </p:cNvPr>
          <p:cNvPicPr>
            <a:picLocks noChangeAspect="1"/>
          </p:cNvPicPr>
          <p:nvPr/>
        </p:nvPicPr>
        <p:blipFill>
          <a:blip r:embed="rId3"/>
          <a:stretch>
            <a:fillRect/>
          </a:stretch>
        </p:blipFill>
        <p:spPr>
          <a:xfrm>
            <a:off x="974785" y="1351384"/>
            <a:ext cx="10379015" cy="2976113"/>
          </a:xfrm>
          <a:prstGeom prst="rect">
            <a:avLst/>
          </a:prstGeom>
        </p:spPr>
      </p:pic>
      <p:sp>
        <p:nvSpPr>
          <p:cNvPr id="4" name="TextBox 3">
            <a:extLst>
              <a:ext uri="{FF2B5EF4-FFF2-40B4-BE49-F238E27FC236}">
                <a16:creationId xmlns:a16="http://schemas.microsoft.com/office/drawing/2014/main" id="{CFAA3B14-C74F-46E6-A936-DD27EAF1B831}"/>
              </a:ext>
            </a:extLst>
          </p:cNvPr>
          <p:cNvSpPr txBox="1"/>
          <p:nvPr/>
        </p:nvSpPr>
        <p:spPr>
          <a:xfrm>
            <a:off x="1075765" y="4432151"/>
            <a:ext cx="10155219" cy="369332"/>
          </a:xfrm>
          <a:prstGeom prst="rect">
            <a:avLst/>
          </a:prstGeom>
          <a:noFill/>
        </p:spPr>
        <p:txBody>
          <a:bodyPr wrap="square" rtlCol="0">
            <a:spAutoFit/>
          </a:bodyPr>
          <a:lstStyle/>
          <a:p>
            <a:r>
              <a:rPr lang="en-US" b="1" u="sng" dirty="0"/>
              <a:t>FICA MED TAX</a:t>
            </a:r>
            <a:r>
              <a:rPr lang="en-US" u="sng" dirty="0"/>
              <a:t> </a:t>
            </a:r>
            <a:r>
              <a:rPr lang="en-US" dirty="0"/>
              <a:t>– is label used to identify the Medicare payroll tax deduction</a:t>
            </a:r>
          </a:p>
        </p:txBody>
      </p:sp>
      <p:sp>
        <p:nvSpPr>
          <p:cNvPr id="5" name="TextBox 4">
            <a:extLst>
              <a:ext uri="{FF2B5EF4-FFF2-40B4-BE49-F238E27FC236}">
                <a16:creationId xmlns:a16="http://schemas.microsoft.com/office/drawing/2014/main" id="{594A1315-62E5-48C1-AC32-F3AB1880622B}"/>
              </a:ext>
            </a:extLst>
          </p:cNvPr>
          <p:cNvSpPr txBox="1"/>
          <p:nvPr/>
        </p:nvSpPr>
        <p:spPr>
          <a:xfrm>
            <a:off x="1075765" y="4927002"/>
            <a:ext cx="10155219" cy="369332"/>
          </a:xfrm>
          <a:prstGeom prst="rect">
            <a:avLst/>
          </a:prstGeom>
          <a:noFill/>
        </p:spPr>
        <p:txBody>
          <a:bodyPr wrap="square" rtlCol="0">
            <a:spAutoFit/>
          </a:bodyPr>
          <a:lstStyle/>
          <a:p>
            <a:r>
              <a:rPr lang="en-US" b="1" u="sng" dirty="0"/>
              <a:t>FICA SS TAX </a:t>
            </a:r>
            <a:r>
              <a:rPr lang="en-US" dirty="0"/>
              <a:t>– is the label used to identify the Social Security payroll tax deduction</a:t>
            </a:r>
          </a:p>
        </p:txBody>
      </p:sp>
      <p:sp>
        <p:nvSpPr>
          <p:cNvPr id="6" name="TextBox 5">
            <a:extLst>
              <a:ext uri="{FF2B5EF4-FFF2-40B4-BE49-F238E27FC236}">
                <a16:creationId xmlns:a16="http://schemas.microsoft.com/office/drawing/2014/main" id="{901CF79B-CAFD-499B-B7F0-2F604F7876E8}"/>
              </a:ext>
            </a:extLst>
          </p:cNvPr>
          <p:cNvSpPr txBox="1"/>
          <p:nvPr/>
        </p:nvSpPr>
        <p:spPr>
          <a:xfrm>
            <a:off x="1075765" y="5296334"/>
            <a:ext cx="10155219" cy="369332"/>
          </a:xfrm>
          <a:prstGeom prst="rect">
            <a:avLst/>
          </a:prstGeom>
          <a:noFill/>
        </p:spPr>
        <p:txBody>
          <a:bodyPr wrap="square" rtlCol="0">
            <a:spAutoFit/>
          </a:bodyPr>
          <a:lstStyle/>
          <a:p>
            <a:r>
              <a:rPr lang="en-US" b="1" u="sng" dirty="0"/>
              <a:t>FED TAX</a:t>
            </a:r>
            <a:r>
              <a:rPr lang="en-US" u="sng" dirty="0"/>
              <a:t> </a:t>
            </a:r>
            <a:r>
              <a:rPr lang="en-US" dirty="0"/>
              <a:t>– is the label used to identify federal income tax deduction</a:t>
            </a:r>
          </a:p>
        </p:txBody>
      </p:sp>
      <p:sp>
        <p:nvSpPr>
          <p:cNvPr id="7" name="TextBox 6">
            <a:extLst>
              <a:ext uri="{FF2B5EF4-FFF2-40B4-BE49-F238E27FC236}">
                <a16:creationId xmlns:a16="http://schemas.microsoft.com/office/drawing/2014/main" id="{666DED20-978D-4359-ACC6-843C69734BCA}"/>
              </a:ext>
            </a:extLst>
          </p:cNvPr>
          <p:cNvSpPr txBox="1"/>
          <p:nvPr/>
        </p:nvSpPr>
        <p:spPr>
          <a:xfrm>
            <a:off x="1075765" y="5755341"/>
            <a:ext cx="10155219" cy="369332"/>
          </a:xfrm>
          <a:prstGeom prst="rect">
            <a:avLst/>
          </a:prstGeom>
          <a:noFill/>
        </p:spPr>
        <p:txBody>
          <a:bodyPr wrap="square" rtlCol="0">
            <a:spAutoFit/>
          </a:bodyPr>
          <a:lstStyle/>
          <a:p>
            <a:r>
              <a:rPr lang="en-US" b="1" u="sng" dirty="0"/>
              <a:t>STATE TAX</a:t>
            </a:r>
            <a:r>
              <a:rPr lang="en-US" u="sng" dirty="0"/>
              <a:t> </a:t>
            </a:r>
            <a:r>
              <a:rPr lang="en-US" dirty="0"/>
              <a:t>– is the label used to identify state income tax deduction</a:t>
            </a:r>
          </a:p>
        </p:txBody>
      </p:sp>
      <p:cxnSp>
        <p:nvCxnSpPr>
          <p:cNvPr id="12" name="Straight Arrow Connector 11">
            <a:extLst>
              <a:ext uri="{FF2B5EF4-FFF2-40B4-BE49-F238E27FC236}">
                <a16:creationId xmlns:a16="http://schemas.microsoft.com/office/drawing/2014/main" id="{035D4504-BE65-4B68-A898-0F02B3C93CC8}"/>
              </a:ext>
            </a:extLst>
          </p:cNvPr>
          <p:cNvCxnSpPr>
            <a:cxnSpLocks/>
          </p:cNvCxnSpPr>
          <p:nvPr/>
        </p:nvCxnSpPr>
        <p:spPr>
          <a:xfrm flipV="1">
            <a:off x="2549562" y="3047067"/>
            <a:ext cx="3888201" cy="14638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59E25E4-0240-45E2-AE1D-4886335D07CC}"/>
              </a:ext>
            </a:extLst>
          </p:cNvPr>
          <p:cNvCxnSpPr>
            <a:cxnSpLocks/>
          </p:cNvCxnSpPr>
          <p:nvPr/>
        </p:nvCxnSpPr>
        <p:spPr>
          <a:xfrm flipV="1">
            <a:off x="2390356" y="3313355"/>
            <a:ext cx="3999686" cy="17547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BE6A0F72-5687-456B-9AF6-0502780CC5F6}"/>
              </a:ext>
            </a:extLst>
          </p:cNvPr>
          <p:cNvCxnSpPr>
            <a:cxnSpLocks/>
          </p:cNvCxnSpPr>
          <p:nvPr/>
        </p:nvCxnSpPr>
        <p:spPr>
          <a:xfrm flipV="1">
            <a:off x="2018117" y="3587185"/>
            <a:ext cx="4407601" cy="18502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AB941E2-AB47-4A51-B7CE-EC76E4DB7BA4}"/>
              </a:ext>
            </a:extLst>
          </p:cNvPr>
          <p:cNvCxnSpPr>
            <a:cxnSpLocks/>
          </p:cNvCxnSpPr>
          <p:nvPr/>
        </p:nvCxnSpPr>
        <p:spPr>
          <a:xfrm flipV="1">
            <a:off x="2162287" y="3788797"/>
            <a:ext cx="4281701" cy="211980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379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3F5F-8851-43E1-9A84-DE22B9112E8D}"/>
              </a:ext>
            </a:extLst>
          </p:cNvPr>
          <p:cNvSpPr>
            <a:spLocks noGrp="1"/>
          </p:cNvSpPr>
          <p:nvPr>
            <p:ph type="title"/>
          </p:nvPr>
        </p:nvSpPr>
        <p:spPr/>
        <p:txBody>
          <a:bodyPr/>
          <a:lstStyle/>
          <a:p>
            <a:pPr algn="ctr"/>
            <a:r>
              <a:rPr lang="en-US" b="1" dirty="0">
                <a:solidFill>
                  <a:srgbClr val="70AD47">
                    <a:lumMod val="50000"/>
                  </a:srgbClr>
                </a:solidFill>
              </a:rPr>
              <a:t>Dani’s Pay Stub- An Example</a:t>
            </a:r>
            <a:endParaRPr lang="en-US" dirty="0"/>
          </a:p>
        </p:txBody>
      </p:sp>
      <p:pic>
        <p:nvPicPr>
          <p:cNvPr id="3" name="Picture 2">
            <a:extLst>
              <a:ext uri="{FF2B5EF4-FFF2-40B4-BE49-F238E27FC236}">
                <a16:creationId xmlns:a16="http://schemas.microsoft.com/office/drawing/2014/main" id="{058D6564-B19C-4C1C-9E87-D1BEB74C4E88}"/>
              </a:ext>
            </a:extLst>
          </p:cNvPr>
          <p:cNvPicPr>
            <a:picLocks noChangeAspect="1"/>
          </p:cNvPicPr>
          <p:nvPr/>
        </p:nvPicPr>
        <p:blipFill>
          <a:blip r:embed="rId3"/>
          <a:stretch>
            <a:fillRect/>
          </a:stretch>
        </p:blipFill>
        <p:spPr>
          <a:xfrm>
            <a:off x="974785" y="1371600"/>
            <a:ext cx="10379015" cy="2976113"/>
          </a:xfrm>
          <a:prstGeom prst="rect">
            <a:avLst/>
          </a:prstGeom>
        </p:spPr>
      </p:pic>
      <p:sp>
        <p:nvSpPr>
          <p:cNvPr id="4" name="TextBox 3">
            <a:extLst>
              <a:ext uri="{FF2B5EF4-FFF2-40B4-BE49-F238E27FC236}">
                <a16:creationId xmlns:a16="http://schemas.microsoft.com/office/drawing/2014/main" id="{742C0586-6333-4BA7-98C6-A5272DE39D14}"/>
              </a:ext>
            </a:extLst>
          </p:cNvPr>
          <p:cNvSpPr txBox="1"/>
          <p:nvPr/>
        </p:nvSpPr>
        <p:spPr>
          <a:xfrm>
            <a:off x="1075765" y="4453666"/>
            <a:ext cx="10144461" cy="369332"/>
          </a:xfrm>
          <a:prstGeom prst="rect">
            <a:avLst/>
          </a:prstGeom>
          <a:noFill/>
        </p:spPr>
        <p:txBody>
          <a:bodyPr wrap="square" rtlCol="0">
            <a:spAutoFit/>
          </a:bodyPr>
          <a:lstStyle/>
          <a:p>
            <a:r>
              <a:rPr lang="en-US" b="1" u="sng" dirty="0"/>
              <a:t>Current Total</a:t>
            </a:r>
            <a:r>
              <a:rPr lang="en-US" u="sng" dirty="0"/>
              <a:t> </a:t>
            </a:r>
            <a:r>
              <a:rPr lang="en-US" dirty="0"/>
              <a:t>– the amount deducted for the current pay period</a:t>
            </a:r>
          </a:p>
        </p:txBody>
      </p:sp>
      <p:sp>
        <p:nvSpPr>
          <p:cNvPr id="10" name="Oval 9">
            <a:extLst>
              <a:ext uri="{FF2B5EF4-FFF2-40B4-BE49-F238E27FC236}">
                <a16:creationId xmlns:a16="http://schemas.microsoft.com/office/drawing/2014/main" id="{D0D78F79-EDE8-4890-810E-7DA58FA89A98}"/>
              </a:ext>
            </a:extLst>
          </p:cNvPr>
          <p:cNvSpPr/>
          <p:nvPr/>
        </p:nvSpPr>
        <p:spPr>
          <a:xfrm>
            <a:off x="8057477" y="2139028"/>
            <a:ext cx="2054711" cy="2499304"/>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978FF515-CC39-4189-AB03-BBC5C9B23B3A}"/>
              </a:ext>
            </a:extLst>
          </p:cNvPr>
          <p:cNvCxnSpPr/>
          <p:nvPr/>
        </p:nvCxnSpPr>
        <p:spPr>
          <a:xfrm flipV="1">
            <a:off x="2517289" y="2746610"/>
            <a:ext cx="5938221" cy="178576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98F57BD-2557-4642-88B5-5A49BC510FAB}"/>
              </a:ext>
            </a:extLst>
          </p:cNvPr>
          <p:cNvCxnSpPr>
            <a:cxnSpLocks/>
          </p:cNvCxnSpPr>
          <p:nvPr/>
        </p:nvCxnSpPr>
        <p:spPr>
          <a:xfrm flipV="1">
            <a:off x="7416800" y="4167757"/>
            <a:ext cx="1038710" cy="5765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736474"/>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3F5F-8851-43E1-9A84-DE22B9112E8D}"/>
              </a:ext>
            </a:extLst>
          </p:cNvPr>
          <p:cNvSpPr>
            <a:spLocks noGrp="1"/>
          </p:cNvSpPr>
          <p:nvPr>
            <p:ph type="title"/>
          </p:nvPr>
        </p:nvSpPr>
        <p:spPr/>
        <p:txBody>
          <a:bodyPr/>
          <a:lstStyle/>
          <a:p>
            <a:pPr algn="ctr"/>
            <a:r>
              <a:rPr lang="en-US" b="1" dirty="0">
                <a:solidFill>
                  <a:srgbClr val="70AD47">
                    <a:lumMod val="50000"/>
                  </a:srgbClr>
                </a:solidFill>
              </a:rPr>
              <a:t>Jose/ Sophia’s Pay Stub- An Example</a:t>
            </a:r>
            <a:endParaRPr lang="en-US" dirty="0"/>
          </a:p>
        </p:txBody>
      </p:sp>
      <p:pic>
        <p:nvPicPr>
          <p:cNvPr id="3" name="Picture 2">
            <a:extLst>
              <a:ext uri="{FF2B5EF4-FFF2-40B4-BE49-F238E27FC236}">
                <a16:creationId xmlns:a16="http://schemas.microsoft.com/office/drawing/2014/main" id="{058D6564-B19C-4C1C-9E87-D1BEB74C4E88}"/>
              </a:ext>
            </a:extLst>
          </p:cNvPr>
          <p:cNvPicPr>
            <a:picLocks noChangeAspect="1"/>
          </p:cNvPicPr>
          <p:nvPr/>
        </p:nvPicPr>
        <p:blipFill>
          <a:blip r:embed="rId3"/>
          <a:stretch>
            <a:fillRect/>
          </a:stretch>
        </p:blipFill>
        <p:spPr>
          <a:xfrm>
            <a:off x="974785" y="1371600"/>
            <a:ext cx="10379015" cy="2976113"/>
          </a:xfrm>
          <a:prstGeom prst="rect">
            <a:avLst/>
          </a:prstGeom>
        </p:spPr>
      </p:pic>
      <p:sp>
        <p:nvSpPr>
          <p:cNvPr id="5" name="TextBox 4">
            <a:extLst>
              <a:ext uri="{FF2B5EF4-FFF2-40B4-BE49-F238E27FC236}">
                <a16:creationId xmlns:a16="http://schemas.microsoft.com/office/drawing/2014/main" id="{F0F294CD-E0F5-4456-B7FB-DFFAD3D228CD}"/>
              </a:ext>
            </a:extLst>
          </p:cNvPr>
          <p:cNvSpPr txBox="1"/>
          <p:nvPr/>
        </p:nvSpPr>
        <p:spPr>
          <a:xfrm>
            <a:off x="1075765" y="4822998"/>
            <a:ext cx="10144460" cy="369332"/>
          </a:xfrm>
          <a:prstGeom prst="rect">
            <a:avLst/>
          </a:prstGeom>
          <a:noFill/>
        </p:spPr>
        <p:txBody>
          <a:bodyPr wrap="square" rtlCol="0">
            <a:spAutoFit/>
          </a:bodyPr>
          <a:lstStyle/>
          <a:p>
            <a:r>
              <a:rPr lang="en-US" b="1" u="sng" dirty="0"/>
              <a:t>Net Wages</a:t>
            </a:r>
            <a:r>
              <a:rPr lang="en-US" u="sng" dirty="0"/>
              <a:t> </a:t>
            </a:r>
            <a:r>
              <a:rPr lang="en-US" dirty="0"/>
              <a:t>- the amount of money you make after taxes and deductions are taken out</a:t>
            </a:r>
            <a:r>
              <a:rPr lang="en-US" b="1" dirty="0"/>
              <a:t> </a:t>
            </a:r>
            <a:endParaRPr lang="en-US" dirty="0"/>
          </a:p>
        </p:txBody>
      </p:sp>
      <p:sp>
        <p:nvSpPr>
          <p:cNvPr id="6" name="TextBox 5">
            <a:extLst>
              <a:ext uri="{FF2B5EF4-FFF2-40B4-BE49-F238E27FC236}">
                <a16:creationId xmlns:a16="http://schemas.microsoft.com/office/drawing/2014/main" id="{978976AC-6A5A-4DEE-91A2-FD6FAC661F72}"/>
              </a:ext>
            </a:extLst>
          </p:cNvPr>
          <p:cNvSpPr txBox="1"/>
          <p:nvPr/>
        </p:nvSpPr>
        <p:spPr>
          <a:xfrm>
            <a:off x="1075765" y="4435843"/>
            <a:ext cx="10144460" cy="369332"/>
          </a:xfrm>
          <a:prstGeom prst="rect">
            <a:avLst/>
          </a:prstGeom>
          <a:noFill/>
        </p:spPr>
        <p:txBody>
          <a:bodyPr wrap="square" rtlCol="0">
            <a:spAutoFit/>
          </a:bodyPr>
          <a:lstStyle/>
          <a:p>
            <a:r>
              <a:rPr lang="en-US" b="1" u="sng" dirty="0"/>
              <a:t>Year to Date</a:t>
            </a:r>
            <a:r>
              <a:rPr lang="en-US" u="sng" dirty="0"/>
              <a:t> </a:t>
            </a:r>
            <a:r>
              <a:rPr lang="en-US" b="1" u="sng" dirty="0"/>
              <a:t>(YTD)</a:t>
            </a:r>
            <a:r>
              <a:rPr lang="en-US" u="sng" dirty="0"/>
              <a:t> </a:t>
            </a:r>
            <a:r>
              <a:rPr lang="en-US" dirty="0"/>
              <a:t>– total amount of deductions or income paid so far in the current year.</a:t>
            </a:r>
          </a:p>
        </p:txBody>
      </p:sp>
      <p:cxnSp>
        <p:nvCxnSpPr>
          <p:cNvPr id="18" name="Straight Arrow Connector 17">
            <a:extLst>
              <a:ext uri="{FF2B5EF4-FFF2-40B4-BE49-F238E27FC236}">
                <a16:creationId xmlns:a16="http://schemas.microsoft.com/office/drawing/2014/main" id="{474FC591-1664-40E1-BDE0-CCA034D5DF73}"/>
              </a:ext>
            </a:extLst>
          </p:cNvPr>
          <p:cNvCxnSpPr>
            <a:cxnSpLocks/>
          </p:cNvCxnSpPr>
          <p:nvPr/>
        </p:nvCxnSpPr>
        <p:spPr>
          <a:xfrm flipV="1">
            <a:off x="9187543" y="4404899"/>
            <a:ext cx="941208" cy="6027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C9D508F-FFE0-430B-A340-81E606BBFD63}"/>
              </a:ext>
            </a:extLst>
          </p:cNvPr>
          <p:cNvCxnSpPr>
            <a:cxnSpLocks/>
          </p:cNvCxnSpPr>
          <p:nvPr/>
        </p:nvCxnSpPr>
        <p:spPr>
          <a:xfrm flipV="1">
            <a:off x="2829261" y="4314668"/>
            <a:ext cx="441064" cy="2609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9EEEA16-9837-45F3-8CA5-4F1EEB9CCC8C}"/>
              </a:ext>
            </a:extLst>
          </p:cNvPr>
          <p:cNvCxnSpPr>
            <a:cxnSpLocks/>
          </p:cNvCxnSpPr>
          <p:nvPr/>
        </p:nvCxnSpPr>
        <p:spPr>
          <a:xfrm flipV="1">
            <a:off x="2829261" y="4235955"/>
            <a:ext cx="2086984" cy="3378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278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BFC5-BE21-9358-2718-BFC680086E8A}"/>
              </a:ext>
            </a:extLst>
          </p:cNvPr>
          <p:cNvSpPr>
            <a:spLocks noGrp="1"/>
          </p:cNvSpPr>
          <p:nvPr>
            <p:ph type="title"/>
          </p:nvPr>
        </p:nvSpPr>
        <p:spPr>
          <a:xfrm>
            <a:off x="1161142" y="336096"/>
            <a:ext cx="10192657" cy="1325563"/>
          </a:xfrm>
        </p:spPr>
        <p:txBody>
          <a:bodyPr/>
          <a:lstStyle/>
          <a:p>
            <a:r>
              <a:rPr lang="en-US" b="1" dirty="0">
                <a:solidFill>
                  <a:schemeClr val="accent6">
                    <a:lumMod val="50000"/>
                  </a:schemeClr>
                </a:solidFill>
              </a:rPr>
              <a:t>Today’s Topics Reviewed:</a:t>
            </a:r>
          </a:p>
        </p:txBody>
      </p:sp>
      <p:sp>
        <p:nvSpPr>
          <p:cNvPr id="3" name="Content Placeholder 2">
            <a:extLst>
              <a:ext uri="{FF2B5EF4-FFF2-40B4-BE49-F238E27FC236}">
                <a16:creationId xmlns:a16="http://schemas.microsoft.com/office/drawing/2014/main" id="{744EB6B0-BB25-3A17-0243-0F4FC09DB231}"/>
              </a:ext>
            </a:extLst>
          </p:cNvPr>
          <p:cNvSpPr>
            <a:spLocks noGrp="1"/>
          </p:cNvSpPr>
          <p:nvPr>
            <p:ph idx="1"/>
          </p:nvPr>
        </p:nvSpPr>
        <p:spPr>
          <a:xfrm>
            <a:off x="1291772" y="1825625"/>
            <a:ext cx="10062028" cy="4351338"/>
          </a:xfrm>
        </p:spPr>
        <p:txBody>
          <a:bodyPr/>
          <a:lstStyle/>
          <a:p>
            <a:pPr marL="0" indent="0">
              <a:buNone/>
            </a:pPr>
            <a:r>
              <a:rPr lang="en-US" dirty="0"/>
              <a:t>Important words to know regarding your paystub and paycheck</a:t>
            </a:r>
          </a:p>
          <a:p>
            <a:pPr marL="0" indent="0">
              <a:buNone/>
            </a:pPr>
            <a:r>
              <a:rPr lang="en-US" dirty="0"/>
              <a:t>Understanding the information provided on your paystub</a:t>
            </a:r>
          </a:p>
        </p:txBody>
      </p:sp>
      <p:sp>
        <p:nvSpPr>
          <p:cNvPr id="4" name="TextBox 3">
            <a:extLst>
              <a:ext uri="{FF2B5EF4-FFF2-40B4-BE49-F238E27FC236}">
                <a16:creationId xmlns:a16="http://schemas.microsoft.com/office/drawing/2014/main" id="{A539B064-95E5-9515-73C5-19E162847945}"/>
              </a:ext>
            </a:extLst>
          </p:cNvPr>
          <p:cNvSpPr txBox="1"/>
          <p:nvPr/>
        </p:nvSpPr>
        <p:spPr>
          <a:xfrm>
            <a:off x="3570514" y="4005943"/>
            <a:ext cx="5080000" cy="523220"/>
          </a:xfrm>
          <a:prstGeom prst="rect">
            <a:avLst/>
          </a:prstGeom>
          <a:noFill/>
        </p:spPr>
        <p:txBody>
          <a:bodyPr wrap="square" rtlCol="0">
            <a:spAutoFit/>
          </a:bodyPr>
          <a:lstStyle/>
          <a:p>
            <a:r>
              <a:rPr lang="en-US" sz="2800" dirty="0">
                <a:solidFill>
                  <a:schemeClr val="accent1">
                    <a:lumMod val="75000"/>
                  </a:schemeClr>
                </a:solidFill>
              </a:rPr>
              <a:t>What questions do you have?</a:t>
            </a:r>
          </a:p>
        </p:txBody>
      </p:sp>
    </p:spTree>
    <p:extLst>
      <p:ext uri="{BB962C8B-B14F-4D97-AF65-F5344CB8AC3E}">
        <p14:creationId xmlns:p14="http://schemas.microsoft.com/office/powerpoint/2010/main" val="255934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996F-B1D5-A367-1FBD-F5F57FC272F4}"/>
              </a:ext>
            </a:extLst>
          </p:cNvPr>
          <p:cNvSpPr>
            <a:spLocks noGrp="1"/>
          </p:cNvSpPr>
          <p:nvPr>
            <p:ph type="title"/>
          </p:nvPr>
        </p:nvSpPr>
        <p:spPr/>
        <p:txBody>
          <a:bodyPr/>
          <a:lstStyle/>
          <a:p>
            <a:pPr algn="ctr"/>
            <a:r>
              <a:rPr lang="en-US" b="1" dirty="0">
                <a:solidFill>
                  <a:schemeClr val="accent6">
                    <a:lumMod val="50000"/>
                  </a:schemeClr>
                </a:solidFill>
              </a:rPr>
              <a:t>Thank you for attending our program</a:t>
            </a:r>
          </a:p>
        </p:txBody>
      </p:sp>
      <p:sp>
        <p:nvSpPr>
          <p:cNvPr id="3" name="Content Placeholder 2">
            <a:extLst>
              <a:ext uri="{FF2B5EF4-FFF2-40B4-BE49-F238E27FC236}">
                <a16:creationId xmlns:a16="http://schemas.microsoft.com/office/drawing/2014/main" id="{B60C6E42-489C-9B09-0814-CC949EACE0B1}"/>
              </a:ext>
            </a:extLst>
          </p:cNvPr>
          <p:cNvSpPr>
            <a:spLocks noGrp="1"/>
          </p:cNvSpPr>
          <p:nvPr>
            <p:ph idx="1"/>
          </p:nvPr>
        </p:nvSpPr>
        <p:spPr>
          <a:xfrm>
            <a:off x="1306286" y="1825625"/>
            <a:ext cx="10047514" cy="4351338"/>
          </a:xfrm>
        </p:spPr>
        <p:txBody>
          <a:bodyPr/>
          <a:lstStyle/>
          <a:p>
            <a:pPr marL="0" indent="0" algn="ctr">
              <a:buNone/>
            </a:pPr>
            <a:r>
              <a:rPr lang="en-US" sz="4000" dirty="0"/>
              <a:t>Please use the evaluation tool we provided to help us know how well we did in providing you information.</a:t>
            </a:r>
          </a:p>
          <a:p>
            <a:endParaRPr lang="en-US" dirty="0"/>
          </a:p>
        </p:txBody>
      </p:sp>
    </p:spTree>
    <p:extLst>
      <p:ext uri="{BB962C8B-B14F-4D97-AF65-F5344CB8AC3E}">
        <p14:creationId xmlns:p14="http://schemas.microsoft.com/office/powerpoint/2010/main" val="1559844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132E-A309-A254-862A-BF565AA70510}"/>
              </a:ext>
            </a:extLst>
          </p:cNvPr>
          <p:cNvSpPr>
            <a:spLocks noGrp="1"/>
          </p:cNvSpPr>
          <p:nvPr>
            <p:ph type="title"/>
          </p:nvPr>
        </p:nvSpPr>
        <p:spPr>
          <a:xfrm>
            <a:off x="1456842" y="365125"/>
            <a:ext cx="9896958" cy="1325563"/>
          </a:xfrm>
        </p:spPr>
        <p:txBody>
          <a:bodyPr/>
          <a:lstStyle/>
          <a:p>
            <a:r>
              <a:rPr lang="en-US" dirty="0">
                <a:solidFill>
                  <a:schemeClr val="accent6">
                    <a:lumMod val="50000"/>
                  </a:schemeClr>
                </a:solidFill>
              </a:rPr>
              <a:t>Resources</a:t>
            </a:r>
          </a:p>
        </p:txBody>
      </p:sp>
      <p:sp>
        <p:nvSpPr>
          <p:cNvPr id="3" name="Content Placeholder 2">
            <a:extLst>
              <a:ext uri="{FF2B5EF4-FFF2-40B4-BE49-F238E27FC236}">
                <a16:creationId xmlns:a16="http://schemas.microsoft.com/office/drawing/2014/main" id="{EEC7E712-56A9-B40A-45C5-95C0E46C1831}"/>
              </a:ext>
            </a:extLst>
          </p:cNvPr>
          <p:cNvSpPr>
            <a:spLocks noGrp="1"/>
          </p:cNvSpPr>
          <p:nvPr>
            <p:ph idx="1"/>
          </p:nvPr>
        </p:nvSpPr>
        <p:spPr>
          <a:xfrm>
            <a:off x="1456842" y="1825625"/>
            <a:ext cx="9896958" cy="4351338"/>
          </a:xfrm>
        </p:spPr>
        <p:txBody>
          <a:bodyPr/>
          <a:lstStyle/>
          <a:p>
            <a:r>
              <a:rPr lang="en-US" dirty="0"/>
              <a:t>Farm Aid – Call 617-354-2922 from 9 am to 5 pm eastern; they have Spanish speaking personnel</a:t>
            </a:r>
          </a:p>
          <a:p>
            <a:r>
              <a:rPr lang="en-US" dirty="0"/>
              <a:t>Cooperative Extension in your county – go to </a:t>
            </a:r>
            <a:r>
              <a:rPr lang="en-US" dirty="0">
                <a:hlinkClick r:id="rId3"/>
              </a:rPr>
              <a:t>https://www.uaex.uada.edu/about-extension/united-states-extension-offices.aspx</a:t>
            </a:r>
            <a:r>
              <a:rPr lang="en-US" dirty="0"/>
              <a:t>  and type in your state and county</a:t>
            </a:r>
          </a:p>
          <a:p>
            <a:r>
              <a:rPr lang="en-US" dirty="0"/>
              <a:t>Cultivemos - </a:t>
            </a:r>
            <a:r>
              <a:rPr lang="en-US" dirty="0">
                <a:hlinkClick r:id="rId4"/>
              </a:rPr>
              <a:t>https://www.youngfarmers.org/cultivemos/</a:t>
            </a:r>
            <a:endParaRPr lang="en-US" dirty="0"/>
          </a:p>
          <a:p>
            <a:r>
              <a:rPr lang="en-US" dirty="0"/>
              <a:t>Consumer Financial Protection Bureau – lots of information about banking, credit, and financial management </a:t>
            </a:r>
            <a:r>
              <a:rPr lang="en-US" dirty="0">
                <a:hlinkClick r:id="rId5"/>
              </a:rPr>
              <a:t>https://www.consumerfinance.gov/</a:t>
            </a:r>
            <a:endParaRPr lang="en-US" dirty="0"/>
          </a:p>
          <a:p>
            <a:endParaRPr lang="en-US" dirty="0"/>
          </a:p>
          <a:p>
            <a:endParaRPr lang="en-US" dirty="0"/>
          </a:p>
        </p:txBody>
      </p:sp>
    </p:spTree>
    <p:extLst>
      <p:ext uri="{BB962C8B-B14F-4D97-AF65-F5344CB8AC3E}">
        <p14:creationId xmlns:p14="http://schemas.microsoft.com/office/powerpoint/2010/main" val="3403204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DA6B0-854F-57E3-1F94-439603E5AC4A}"/>
              </a:ext>
            </a:extLst>
          </p:cNvPr>
          <p:cNvSpPr>
            <a:spLocks noGrp="1"/>
          </p:cNvSpPr>
          <p:nvPr>
            <p:ph type="title"/>
          </p:nvPr>
        </p:nvSpPr>
        <p:spPr>
          <a:xfrm>
            <a:off x="1326776" y="365125"/>
            <a:ext cx="10027024" cy="1325563"/>
          </a:xfrm>
        </p:spPr>
        <p:txBody>
          <a:bodyPr/>
          <a:lstStyle/>
          <a:p>
            <a:r>
              <a:rPr lang="en-US" dirty="0"/>
              <a:t>Additional questions?</a:t>
            </a:r>
          </a:p>
        </p:txBody>
      </p:sp>
      <p:sp>
        <p:nvSpPr>
          <p:cNvPr id="3" name="Content Placeholder 2">
            <a:extLst>
              <a:ext uri="{FF2B5EF4-FFF2-40B4-BE49-F238E27FC236}">
                <a16:creationId xmlns:a16="http://schemas.microsoft.com/office/drawing/2014/main" id="{27F7F1DB-016A-3BC8-AFC6-2D985FBA155D}"/>
              </a:ext>
            </a:extLst>
          </p:cNvPr>
          <p:cNvSpPr>
            <a:spLocks noGrp="1"/>
          </p:cNvSpPr>
          <p:nvPr>
            <p:ph idx="1"/>
          </p:nvPr>
        </p:nvSpPr>
        <p:spPr>
          <a:xfrm>
            <a:off x="1326776" y="1825625"/>
            <a:ext cx="10027024" cy="4351338"/>
          </a:xfrm>
        </p:spPr>
        <p:txBody>
          <a:bodyPr/>
          <a:lstStyle/>
          <a:p>
            <a:pPr marL="0" indent="0">
              <a:buNone/>
            </a:pPr>
            <a:r>
              <a:rPr lang="en-US" dirty="0"/>
              <a:t>Insert your contact information here</a:t>
            </a:r>
          </a:p>
        </p:txBody>
      </p:sp>
    </p:spTree>
    <p:extLst>
      <p:ext uri="{BB962C8B-B14F-4D97-AF65-F5344CB8AC3E}">
        <p14:creationId xmlns:p14="http://schemas.microsoft.com/office/powerpoint/2010/main" val="1011371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6">
            <a:extLst>
              <a:ext uri="{FF2B5EF4-FFF2-40B4-BE49-F238E27FC236}">
                <a16:creationId xmlns:a16="http://schemas.microsoft.com/office/drawing/2014/main" id="{39C6B2A7-E16E-43BB-99D7-8E7D630DC286}"/>
              </a:ext>
            </a:extLst>
          </p:cNvPr>
          <p:cNvPicPr>
            <a:picLocks noChangeAspect="1"/>
          </p:cNvPicPr>
          <p:nvPr/>
        </p:nvPicPr>
        <p:blipFill>
          <a:blip r:embed="rId2"/>
          <a:stretch>
            <a:fillRect/>
          </a:stretch>
        </p:blipFill>
        <p:spPr>
          <a:xfrm>
            <a:off x="288324" y="741405"/>
            <a:ext cx="11615352" cy="5751470"/>
          </a:xfrm>
          <a:prstGeom prst="rect">
            <a:avLst/>
          </a:prstGeom>
        </p:spPr>
      </p:pic>
    </p:spTree>
    <p:extLst>
      <p:ext uri="{BB962C8B-B14F-4D97-AF65-F5344CB8AC3E}">
        <p14:creationId xmlns:p14="http://schemas.microsoft.com/office/powerpoint/2010/main" val="294386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ABF3B-FC06-478D-8490-F21CB246F9E4}"/>
              </a:ext>
            </a:extLst>
          </p:cNvPr>
          <p:cNvSpPr>
            <a:spLocks noGrp="1"/>
          </p:cNvSpPr>
          <p:nvPr>
            <p:ph type="title"/>
          </p:nvPr>
        </p:nvSpPr>
        <p:spPr>
          <a:xfrm>
            <a:off x="1240699" y="790349"/>
            <a:ext cx="10222230" cy="1325563"/>
          </a:xfrm>
        </p:spPr>
        <p:txBody>
          <a:bodyPr>
            <a:normAutofit/>
          </a:bodyPr>
          <a:lstStyle/>
          <a:p>
            <a:pPr algn="ctr"/>
            <a:r>
              <a:rPr lang="en-US" sz="4000" b="1" dirty="0">
                <a:solidFill>
                  <a:schemeClr val="accent6">
                    <a:lumMod val="50000"/>
                  </a:schemeClr>
                </a:solidFill>
              </a:rPr>
              <a:t>Understanding Your Paycheck and Pay Stub</a:t>
            </a:r>
            <a:br>
              <a:rPr lang="en-US" sz="4000" b="1" dirty="0">
                <a:solidFill>
                  <a:schemeClr val="accent6">
                    <a:lumMod val="50000"/>
                  </a:schemeClr>
                </a:solidFill>
              </a:rPr>
            </a:br>
            <a:r>
              <a:rPr lang="en-US" sz="4000" b="1" dirty="0">
                <a:solidFill>
                  <a:schemeClr val="accent6">
                    <a:lumMod val="50000"/>
                  </a:schemeClr>
                </a:solidFill>
              </a:rPr>
              <a:t>Important Words to Know</a:t>
            </a:r>
          </a:p>
        </p:txBody>
      </p:sp>
      <p:sp>
        <p:nvSpPr>
          <p:cNvPr id="3" name="Content Placeholder 2">
            <a:extLst>
              <a:ext uri="{FF2B5EF4-FFF2-40B4-BE49-F238E27FC236}">
                <a16:creationId xmlns:a16="http://schemas.microsoft.com/office/drawing/2014/main" id="{181ACF8E-09CB-4A87-BDE0-5FA222E4BD94}"/>
              </a:ext>
            </a:extLst>
          </p:cNvPr>
          <p:cNvSpPr>
            <a:spLocks noGrp="1"/>
          </p:cNvSpPr>
          <p:nvPr>
            <p:ph idx="1"/>
          </p:nvPr>
        </p:nvSpPr>
        <p:spPr>
          <a:xfrm>
            <a:off x="1349829" y="1999797"/>
            <a:ext cx="10003971" cy="4351338"/>
          </a:xfrm>
        </p:spPr>
        <p:txBody>
          <a:bodyPr/>
          <a:lstStyle/>
          <a:p>
            <a:pPr marL="0" indent="0">
              <a:buNone/>
            </a:pPr>
            <a:r>
              <a:rPr lang="en-US" dirty="0"/>
              <a:t> </a:t>
            </a:r>
          </a:p>
          <a:p>
            <a:pPr marL="0" indent="0">
              <a:buNone/>
            </a:pPr>
            <a:r>
              <a:rPr lang="en-US" b="1" dirty="0"/>
              <a:t>Wage Rate </a:t>
            </a:r>
            <a:r>
              <a:rPr lang="en-US" dirty="0"/>
              <a:t>is the amount of money paid to a worker based on a unit of time (as in hour or day) or per unit of output (if based on piece work).</a:t>
            </a:r>
          </a:p>
          <a:p>
            <a:pPr marL="0" indent="0">
              <a:buNone/>
            </a:pPr>
            <a:endParaRPr lang="en-US" dirty="0"/>
          </a:p>
          <a:p>
            <a:pPr marL="0" indent="0">
              <a:buNone/>
            </a:pPr>
            <a:r>
              <a:rPr lang="en-US" b="1" dirty="0"/>
              <a:t>W4 Form/ Employee’s Withholding Certificate </a:t>
            </a:r>
            <a:r>
              <a:rPr lang="en-US" dirty="0"/>
              <a:t>– a form used to estimate the amount of federal and state taxes to be withheld based on marital status and number of children.</a:t>
            </a:r>
          </a:p>
          <a:p>
            <a:endParaRPr lang="en-US" dirty="0"/>
          </a:p>
        </p:txBody>
      </p:sp>
    </p:spTree>
    <p:extLst>
      <p:ext uri="{BB962C8B-B14F-4D97-AF65-F5344CB8AC3E}">
        <p14:creationId xmlns:p14="http://schemas.microsoft.com/office/powerpoint/2010/main" val="221129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3336A-37C3-4395-A424-38F985D3DA61}"/>
              </a:ext>
            </a:extLst>
          </p:cNvPr>
          <p:cNvSpPr>
            <a:spLocks noGrp="1"/>
          </p:cNvSpPr>
          <p:nvPr>
            <p:ph type="title"/>
          </p:nvPr>
        </p:nvSpPr>
        <p:spPr/>
        <p:txBody>
          <a:bodyPr>
            <a:normAutofit/>
          </a:bodyPr>
          <a:lstStyle/>
          <a:p>
            <a:pPr algn="ctr"/>
            <a:r>
              <a:rPr lang="en-US" sz="4000" b="1" dirty="0">
                <a:solidFill>
                  <a:schemeClr val="accent6">
                    <a:lumMod val="50000"/>
                  </a:schemeClr>
                </a:solidFill>
              </a:rPr>
              <a:t>How Do I Get the Money I Have Earned?</a:t>
            </a:r>
          </a:p>
        </p:txBody>
      </p:sp>
      <p:sp>
        <p:nvSpPr>
          <p:cNvPr id="3" name="Content Placeholder 2">
            <a:extLst>
              <a:ext uri="{FF2B5EF4-FFF2-40B4-BE49-F238E27FC236}">
                <a16:creationId xmlns:a16="http://schemas.microsoft.com/office/drawing/2014/main" id="{0A275975-EB6B-4DE3-9CAC-4576E05DECC8}"/>
              </a:ext>
            </a:extLst>
          </p:cNvPr>
          <p:cNvSpPr>
            <a:spLocks noGrp="1"/>
          </p:cNvSpPr>
          <p:nvPr>
            <p:ph idx="1"/>
          </p:nvPr>
        </p:nvSpPr>
        <p:spPr>
          <a:xfrm>
            <a:off x="1302657" y="1658483"/>
            <a:ext cx="10515600" cy="4456841"/>
          </a:xfrm>
        </p:spPr>
        <p:txBody>
          <a:bodyPr>
            <a:normAutofit fontScale="92500" lnSpcReduction="10000"/>
          </a:bodyPr>
          <a:lstStyle/>
          <a:p>
            <a:pPr marL="0" indent="0">
              <a:buNone/>
            </a:pPr>
            <a:r>
              <a:rPr lang="en-US" sz="2400" dirty="0"/>
              <a:t>You should receive a</a:t>
            </a:r>
            <a:r>
              <a:rPr lang="en-US" sz="2400" b="1" u="sng" dirty="0"/>
              <a:t> paycheck </a:t>
            </a:r>
            <a:r>
              <a:rPr lang="en-US" sz="2400" dirty="0"/>
              <a:t>and a </a:t>
            </a:r>
            <a:r>
              <a:rPr lang="en-US" sz="2400" b="1" u="sng" dirty="0"/>
              <a:t>pay stub </a:t>
            </a:r>
            <a:r>
              <a:rPr lang="en-US" sz="2400" dirty="0"/>
              <a:t>for each pay period. </a:t>
            </a:r>
          </a:p>
          <a:p>
            <a:pPr marL="0" indent="0">
              <a:buNone/>
            </a:pPr>
            <a:r>
              <a:rPr lang="en-US" sz="2400" dirty="0"/>
              <a:t>You may be paid in a number of ways:</a:t>
            </a:r>
          </a:p>
          <a:p>
            <a:endParaRPr lang="en-US" sz="2400" dirty="0"/>
          </a:p>
          <a:p>
            <a:pPr lvl="1"/>
            <a:r>
              <a:rPr lang="en-US" b="1" u="sng" dirty="0"/>
              <a:t>Cash</a:t>
            </a:r>
            <a:r>
              <a:rPr lang="en-US" u="sng" dirty="0"/>
              <a:t> </a:t>
            </a:r>
            <a:r>
              <a:rPr lang="en-US" dirty="0"/>
              <a:t>– money in coins or paper notes.</a:t>
            </a:r>
          </a:p>
          <a:p>
            <a:pPr lvl="1"/>
            <a:r>
              <a:rPr lang="en-US" b="1" u="sng" dirty="0"/>
              <a:t>Paycheck</a:t>
            </a:r>
            <a:r>
              <a:rPr lang="en-US" dirty="0"/>
              <a:t> - a written order signed by the employer directing a bank to pay a specified sum to a named person (employees) for salary or wages. </a:t>
            </a:r>
          </a:p>
          <a:p>
            <a:pPr lvl="1"/>
            <a:r>
              <a:rPr lang="en-US" b="1" u="sng" dirty="0"/>
              <a:t>Direct Deposit</a:t>
            </a:r>
            <a:r>
              <a:rPr lang="en-US" u="sng" dirty="0"/>
              <a:t> </a:t>
            </a:r>
            <a:r>
              <a:rPr lang="en-US" dirty="0"/>
              <a:t>- refers to the electronic deposit of money into a bank account rather than through a physical paper paycheck.</a:t>
            </a:r>
          </a:p>
          <a:p>
            <a:pPr lvl="1"/>
            <a:r>
              <a:rPr lang="en-US" b="1" u="sng" dirty="0"/>
              <a:t>Payroll Debit Cards</a:t>
            </a:r>
            <a:r>
              <a:rPr lang="en-US" u="sng" dirty="0"/>
              <a:t> </a:t>
            </a:r>
            <a:r>
              <a:rPr lang="en-US" dirty="0"/>
              <a:t>- these debit cards (which are issued by the employer) are automatically loaded with the employee's wages. The cards can be used like a debit card to make purchases, receive cash back from purchases, and withdraw money from an ATM. An employee should be careful to use these cards in places where there are no withdrawal fees, otherwise they are reducing their wages.</a:t>
            </a:r>
          </a:p>
          <a:p>
            <a:endParaRPr lang="en-US" dirty="0"/>
          </a:p>
          <a:p>
            <a:endParaRPr lang="en-US" dirty="0"/>
          </a:p>
        </p:txBody>
      </p:sp>
    </p:spTree>
    <p:extLst>
      <p:ext uri="{BB962C8B-B14F-4D97-AF65-F5344CB8AC3E}">
        <p14:creationId xmlns:p14="http://schemas.microsoft.com/office/powerpoint/2010/main" val="215345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35FE3-6802-4294-9607-172430BCA345}"/>
              </a:ext>
            </a:extLst>
          </p:cNvPr>
          <p:cNvSpPr>
            <a:spLocks noGrp="1"/>
          </p:cNvSpPr>
          <p:nvPr>
            <p:ph type="title"/>
          </p:nvPr>
        </p:nvSpPr>
        <p:spPr>
          <a:xfrm>
            <a:off x="1131570" y="365126"/>
            <a:ext cx="10222230" cy="984704"/>
          </a:xfrm>
        </p:spPr>
        <p:txBody>
          <a:bodyPr/>
          <a:lstStyle/>
          <a:p>
            <a:pPr algn="ctr"/>
            <a:r>
              <a:rPr lang="en-US" b="1" dirty="0">
                <a:solidFill>
                  <a:schemeClr val="accent6">
                    <a:lumMod val="50000"/>
                  </a:schemeClr>
                </a:solidFill>
              </a:rPr>
              <a:t>What Information Does a Pay Stub Include?</a:t>
            </a:r>
          </a:p>
        </p:txBody>
      </p:sp>
      <p:sp>
        <p:nvSpPr>
          <p:cNvPr id="3" name="Content Placeholder 2">
            <a:extLst>
              <a:ext uri="{FF2B5EF4-FFF2-40B4-BE49-F238E27FC236}">
                <a16:creationId xmlns:a16="http://schemas.microsoft.com/office/drawing/2014/main" id="{B7B4CB29-FDB3-41C1-A311-7804003CC875}"/>
              </a:ext>
            </a:extLst>
          </p:cNvPr>
          <p:cNvSpPr>
            <a:spLocks noGrp="1"/>
          </p:cNvSpPr>
          <p:nvPr>
            <p:ph idx="1"/>
          </p:nvPr>
        </p:nvSpPr>
        <p:spPr>
          <a:xfrm>
            <a:off x="1465942" y="1484556"/>
            <a:ext cx="9887857" cy="5099124"/>
          </a:xfrm>
        </p:spPr>
        <p:txBody>
          <a:bodyPr>
            <a:normAutofit fontScale="25000" lnSpcReduction="20000"/>
          </a:bodyPr>
          <a:lstStyle/>
          <a:p>
            <a:pPr marL="0" indent="0">
              <a:buNone/>
            </a:pPr>
            <a:r>
              <a:rPr lang="en-US" sz="8000" dirty="0"/>
              <a:t>A </a:t>
            </a:r>
            <a:r>
              <a:rPr lang="en-US" sz="8000" b="1" u="sng" dirty="0"/>
              <a:t>pay stub</a:t>
            </a:r>
            <a:r>
              <a:rPr lang="en-US" sz="8000" u="sng" dirty="0"/>
              <a:t> </a:t>
            </a:r>
            <a:r>
              <a:rPr lang="en-US" sz="8000" dirty="0"/>
              <a:t>or earnings statement is a piece of paper that is given to an employee with each paycheck that shows the amount of money that the employee earned and the amount that was removed deducted from their paycheck. </a:t>
            </a:r>
          </a:p>
          <a:p>
            <a:pPr marL="0" indent="0">
              <a:buNone/>
            </a:pPr>
            <a:r>
              <a:rPr lang="en-US" sz="8000" dirty="0"/>
              <a:t>It includes information about:</a:t>
            </a:r>
          </a:p>
          <a:p>
            <a:endParaRPr lang="en-US" sz="8000" dirty="0"/>
          </a:p>
          <a:p>
            <a:pPr lvl="1"/>
            <a:r>
              <a:rPr lang="en-US" sz="8000" dirty="0"/>
              <a:t>the employer- the person  or company that you work for</a:t>
            </a:r>
          </a:p>
          <a:p>
            <a:pPr lvl="1"/>
            <a:r>
              <a:rPr lang="en-US" sz="8000" dirty="0"/>
              <a:t>the employee- you </a:t>
            </a:r>
          </a:p>
          <a:p>
            <a:pPr lvl="1"/>
            <a:r>
              <a:rPr lang="en-US" sz="8000" dirty="0"/>
              <a:t>the </a:t>
            </a:r>
            <a:r>
              <a:rPr lang="en-US" sz="8000" b="1" u="sng" dirty="0"/>
              <a:t>wage rate- </a:t>
            </a:r>
            <a:r>
              <a:rPr lang="en-US" sz="8000" dirty="0"/>
              <a:t>the amount you earn per hour</a:t>
            </a:r>
          </a:p>
          <a:p>
            <a:pPr lvl="1"/>
            <a:r>
              <a:rPr lang="en-US" sz="8000" dirty="0"/>
              <a:t>the number of hours worked </a:t>
            </a:r>
          </a:p>
          <a:p>
            <a:pPr lvl="1"/>
            <a:r>
              <a:rPr lang="en-US" sz="8000" b="1" u="sng" dirty="0"/>
              <a:t>payroll deductions- </a:t>
            </a:r>
            <a:r>
              <a:rPr lang="en-US" sz="8000" dirty="0"/>
              <a:t>wages withheld from your paycheck to pay for taxes and employee benefits</a:t>
            </a:r>
          </a:p>
          <a:p>
            <a:pPr lvl="1"/>
            <a:r>
              <a:rPr lang="en-US" sz="8000" b="1" u="sng" dirty="0"/>
              <a:t>gross wages - </a:t>
            </a:r>
            <a:r>
              <a:rPr lang="en-US" sz="8000" dirty="0"/>
              <a:t>the amount you earn before the taxes and are taken out</a:t>
            </a:r>
          </a:p>
          <a:p>
            <a:pPr lvl="1"/>
            <a:r>
              <a:rPr lang="en-US" sz="8000" b="1" u="sng" dirty="0"/>
              <a:t>taxes – </a:t>
            </a:r>
            <a:r>
              <a:rPr lang="en-US" sz="8000" dirty="0"/>
              <a:t>money paid to local, state and federal governments to help run the city, state and nation.</a:t>
            </a:r>
          </a:p>
          <a:p>
            <a:pPr lvl="1"/>
            <a:r>
              <a:rPr lang="en-US" sz="8000" b="1" u="sng" dirty="0"/>
              <a:t>employee benefits- </a:t>
            </a:r>
            <a:r>
              <a:rPr lang="en-US" sz="8000" dirty="0"/>
              <a:t>a form of compensation paid by the employer to you that is over and beyond regular wages- examples  include healthcare</a:t>
            </a:r>
          </a:p>
          <a:p>
            <a:pPr lvl="1"/>
            <a:r>
              <a:rPr lang="en-US" sz="8000" b="1" u="sng" dirty="0"/>
              <a:t>net wages- </a:t>
            </a:r>
            <a:r>
              <a:rPr lang="en-US" sz="8000" dirty="0"/>
              <a:t>the amount of money you make after the deductions</a:t>
            </a:r>
          </a:p>
          <a:p>
            <a:pPr lvl="1"/>
            <a:r>
              <a:rPr lang="en-US" sz="8000" dirty="0"/>
              <a:t>year to date totals- totals so far for various sections on the pay stub</a:t>
            </a:r>
          </a:p>
          <a:p>
            <a:endParaRPr lang="en-US" sz="8000" dirty="0"/>
          </a:p>
          <a:p>
            <a:pPr marL="0" indent="0">
              <a:buNone/>
            </a:pPr>
            <a:br>
              <a:rPr lang="en-US" dirty="0"/>
            </a:br>
            <a:endParaRPr lang="en-US" dirty="0"/>
          </a:p>
        </p:txBody>
      </p:sp>
    </p:spTree>
    <p:extLst>
      <p:ext uri="{BB962C8B-B14F-4D97-AF65-F5344CB8AC3E}">
        <p14:creationId xmlns:p14="http://schemas.microsoft.com/office/powerpoint/2010/main" val="65792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D793E-B44C-4488-A288-19BB2929632D}"/>
              </a:ext>
            </a:extLst>
          </p:cNvPr>
          <p:cNvSpPr>
            <a:spLocks noGrp="1"/>
          </p:cNvSpPr>
          <p:nvPr>
            <p:ph type="title"/>
          </p:nvPr>
        </p:nvSpPr>
        <p:spPr/>
        <p:txBody>
          <a:bodyPr/>
          <a:lstStyle/>
          <a:p>
            <a:pPr algn="ctr"/>
            <a:r>
              <a:rPr lang="en-US" b="1" dirty="0">
                <a:solidFill>
                  <a:schemeClr val="accent6">
                    <a:lumMod val="50000"/>
                  </a:schemeClr>
                </a:solidFill>
              </a:rPr>
              <a:t>How Do I Know What the State </a:t>
            </a:r>
            <a:br>
              <a:rPr lang="en-US" b="1" dirty="0">
                <a:solidFill>
                  <a:schemeClr val="accent6">
                    <a:lumMod val="50000"/>
                  </a:schemeClr>
                </a:solidFill>
              </a:rPr>
            </a:br>
            <a:r>
              <a:rPr lang="en-US" b="1" dirty="0">
                <a:solidFill>
                  <a:schemeClr val="accent6">
                    <a:lumMod val="50000"/>
                  </a:schemeClr>
                </a:solidFill>
              </a:rPr>
              <a:t>and Federal Tax Will Be?</a:t>
            </a:r>
          </a:p>
        </p:txBody>
      </p:sp>
      <p:sp>
        <p:nvSpPr>
          <p:cNvPr id="3" name="Content Placeholder 2">
            <a:extLst>
              <a:ext uri="{FF2B5EF4-FFF2-40B4-BE49-F238E27FC236}">
                <a16:creationId xmlns:a16="http://schemas.microsoft.com/office/drawing/2014/main" id="{FBB85DEE-1015-4F88-8D2B-73873CF84A78}"/>
              </a:ext>
            </a:extLst>
          </p:cNvPr>
          <p:cNvSpPr>
            <a:spLocks noGrp="1"/>
          </p:cNvSpPr>
          <p:nvPr>
            <p:ph idx="1"/>
          </p:nvPr>
        </p:nvSpPr>
        <p:spPr/>
        <p:txBody>
          <a:bodyPr>
            <a:normAutofit/>
          </a:bodyPr>
          <a:lstStyle/>
          <a:p>
            <a:r>
              <a:rPr lang="en-US" dirty="0"/>
              <a:t>Federal, state and local tax rates are based on income </a:t>
            </a:r>
          </a:p>
          <a:p>
            <a:pPr lvl="1"/>
            <a:r>
              <a:rPr lang="en-US" dirty="0"/>
              <a:t>State and local taxes vary from state to state and city to city</a:t>
            </a:r>
          </a:p>
          <a:p>
            <a:r>
              <a:rPr lang="en-US" dirty="0"/>
              <a:t>The less you make the less the taxes you pay</a:t>
            </a:r>
          </a:p>
          <a:p>
            <a:pPr lvl="1"/>
            <a:r>
              <a:rPr lang="en-US" dirty="0"/>
              <a:t>A percentage of your gross income is taken</a:t>
            </a:r>
          </a:p>
          <a:p>
            <a:r>
              <a:rPr lang="en-US" dirty="0"/>
              <a:t>Rates can change each year</a:t>
            </a:r>
          </a:p>
          <a:p>
            <a:r>
              <a:rPr lang="en-US" dirty="0"/>
              <a:t>You can do a web search to find the latest tax rates for the US, the state you are living and working in as well as any local taxes. (city, township, county)</a:t>
            </a:r>
          </a:p>
        </p:txBody>
      </p:sp>
    </p:spTree>
    <p:extLst>
      <p:ext uri="{BB962C8B-B14F-4D97-AF65-F5344CB8AC3E}">
        <p14:creationId xmlns:p14="http://schemas.microsoft.com/office/powerpoint/2010/main" val="2763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1AF70-EA74-476B-AC7B-6DF31BDDDD39}"/>
              </a:ext>
            </a:extLst>
          </p:cNvPr>
          <p:cNvSpPr>
            <a:spLocks noGrp="1"/>
          </p:cNvSpPr>
          <p:nvPr>
            <p:ph type="title"/>
          </p:nvPr>
        </p:nvSpPr>
        <p:spPr/>
        <p:txBody>
          <a:bodyPr/>
          <a:lstStyle/>
          <a:p>
            <a:pPr algn="ctr"/>
            <a:r>
              <a:rPr lang="en-US" b="1" dirty="0">
                <a:solidFill>
                  <a:schemeClr val="accent6">
                    <a:lumMod val="50000"/>
                  </a:schemeClr>
                </a:solidFill>
              </a:rPr>
              <a:t>Why Are Our Pay Checks Different?</a:t>
            </a:r>
          </a:p>
        </p:txBody>
      </p:sp>
      <p:sp>
        <p:nvSpPr>
          <p:cNvPr id="3" name="Content Placeholder 2">
            <a:extLst>
              <a:ext uri="{FF2B5EF4-FFF2-40B4-BE49-F238E27FC236}">
                <a16:creationId xmlns:a16="http://schemas.microsoft.com/office/drawing/2014/main" id="{7C02A637-7E55-4E3F-805D-5EEBFF8D76A8}"/>
              </a:ext>
            </a:extLst>
          </p:cNvPr>
          <p:cNvSpPr>
            <a:spLocks noGrp="1"/>
          </p:cNvSpPr>
          <p:nvPr>
            <p:ph idx="1"/>
          </p:nvPr>
        </p:nvSpPr>
        <p:spPr/>
        <p:txBody>
          <a:bodyPr>
            <a:normAutofit/>
          </a:bodyPr>
          <a:lstStyle/>
          <a:p>
            <a:r>
              <a:rPr lang="en-US" dirty="0"/>
              <a:t>Paycheck amounts could be different for several reasons</a:t>
            </a:r>
          </a:p>
          <a:p>
            <a:pPr lvl="1"/>
            <a:r>
              <a:rPr lang="en-US" dirty="0"/>
              <a:t>worked a different number of hours </a:t>
            </a:r>
          </a:p>
          <a:p>
            <a:pPr lvl="1"/>
            <a:r>
              <a:rPr lang="en-US" dirty="0"/>
              <a:t>produced a different number of units </a:t>
            </a:r>
          </a:p>
          <a:p>
            <a:pPr lvl="1"/>
            <a:r>
              <a:rPr lang="en-US" dirty="0"/>
              <a:t>filled out the W4 - Employee's Withholding Certificate forms differently</a:t>
            </a:r>
          </a:p>
          <a:p>
            <a:pPr lvl="3"/>
            <a:r>
              <a:rPr lang="en-US" sz="2400" dirty="0"/>
              <a:t> different marital status</a:t>
            </a:r>
          </a:p>
          <a:p>
            <a:pPr lvl="3"/>
            <a:r>
              <a:rPr lang="en-US" sz="2400" dirty="0"/>
              <a:t> different number of children</a:t>
            </a:r>
            <a:endParaRPr lang="en-US" dirty="0"/>
          </a:p>
          <a:p>
            <a:pPr lvl="3"/>
            <a:endParaRPr lang="en-US" dirty="0"/>
          </a:p>
          <a:p>
            <a:r>
              <a:rPr lang="en-US" dirty="0"/>
              <a:t>The answers to these questions will influence the amount of taxes withheld</a:t>
            </a:r>
          </a:p>
          <a:p>
            <a:pPr marL="0" indent="0">
              <a:buNone/>
            </a:pPr>
            <a:endParaRPr lang="en-US" dirty="0"/>
          </a:p>
        </p:txBody>
      </p:sp>
    </p:spTree>
    <p:extLst>
      <p:ext uri="{BB962C8B-B14F-4D97-AF65-F5344CB8AC3E}">
        <p14:creationId xmlns:p14="http://schemas.microsoft.com/office/powerpoint/2010/main" val="1950384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C4E2-813B-4B2F-9681-7B23C4187EBE}"/>
              </a:ext>
            </a:extLst>
          </p:cNvPr>
          <p:cNvSpPr>
            <a:spLocks noGrp="1"/>
          </p:cNvSpPr>
          <p:nvPr>
            <p:ph type="title"/>
          </p:nvPr>
        </p:nvSpPr>
        <p:spPr/>
        <p:txBody>
          <a:bodyPr/>
          <a:lstStyle/>
          <a:p>
            <a:pPr algn="ctr"/>
            <a:r>
              <a:rPr lang="en-US" b="1" dirty="0">
                <a:solidFill>
                  <a:schemeClr val="accent6">
                    <a:lumMod val="50000"/>
                  </a:schemeClr>
                </a:solidFill>
              </a:rPr>
              <a:t>Meet Dani - A Case Study</a:t>
            </a:r>
          </a:p>
        </p:txBody>
      </p:sp>
      <p:sp>
        <p:nvSpPr>
          <p:cNvPr id="3" name="Content Placeholder 2">
            <a:extLst>
              <a:ext uri="{FF2B5EF4-FFF2-40B4-BE49-F238E27FC236}">
                <a16:creationId xmlns:a16="http://schemas.microsoft.com/office/drawing/2014/main" id="{7782BC21-87E4-4C9E-BD51-FD9FBDC248E2}"/>
              </a:ext>
            </a:extLst>
          </p:cNvPr>
          <p:cNvSpPr>
            <a:spLocks noGrp="1"/>
          </p:cNvSpPr>
          <p:nvPr>
            <p:ph idx="1"/>
          </p:nvPr>
        </p:nvSpPr>
        <p:spPr>
          <a:xfrm>
            <a:off x="1320800" y="1825625"/>
            <a:ext cx="10033000" cy="4351338"/>
          </a:xfrm>
        </p:spPr>
        <p:txBody>
          <a:bodyPr/>
          <a:lstStyle/>
          <a:p>
            <a:r>
              <a:rPr lang="en-US" dirty="0"/>
              <a:t>Dani earns $15.00 per hour and works 60 hours each week.</a:t>
            </a:r>
          </a:p>
          <a:p>
            <a:r>
              <a:rPr lang="en-US" dirty="0"/>
              <a:t>Dani is single with no dependents and does not earn money from other jobs. </a:t>
            </a:r>
          </a:p>
          <a:p>
            <a:r>
              <a:rPr lang="en-US" dirty="0"/>
              <a:t>Dani wants to understand how the amount of money received each week is calculated to understand better the deductions withheld. </a:t>
            </a:r>
          </a:p>
          <a:p>
            <a:endParaRPr lang="en-US" dirty="0"/>
          </a:p>
          <a:p>
            <a:endParaRPr lang="en-US" dirty="0"/>
          </a:p>
          <a:p>
            <a:r>
              <a:rPr lang="en-US" dirty="0"/>
              <a:t>Let’s take a look at Dani’s  paycheck.</a:t>
            </a:r>
          </a:p>
        </p:txBody>
      </p:sp>
    </p:spTree>
    <p:extLst>
      <p:ext uri="{BB962C8B-B14F-4D97-AF65-F5344CB8AC3E}">
        <p14:creationId xmlns:p14="http://schemas.microsoft.com/office/powerpoint/2010/main" val="2374301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0C776-AC6B-4F71-98E2-E947963A892F}"/>
              </a:ext>
            </a:extLst>
          </p:cNvPr>
          <p:cNvSpPr>
            <a:spLocks noGrp="1"/>
          </p:cNvSpPr>
          <p:nvPr>
            <p:ph type="title"/>
          </p:nvPr>
        </p:nvSpPr>
        <p:spPr/>
        <p:txBody>
          <a:bodyPr/>
          <a:lstStyle/>
          <a:p>
            <a:pPr algn="ctr"/>
            <a:r>
              <a:rPr lang="en-US" b="1" dirty="0">
                <a:solidFill>
                  <a:schemeClr val="accent6">
                    <a:lumMod val="50000"/>
                  </a:schemeClr>
                </a:solidFill>
              </a:rPr>
              <a:t>Dani’s Pay Stub- An Example</a:t>
            </a:r>
          </a:p>
        </p:txBody>
      </p:sp>
      <p:pic>
        <p:nvPicPr>
          <p:cNvPr id="15" name="Picture 14">
            <a:extLst>
              <a:ext uri="{FF2B5EF4-FFF2-40B4-BE49-F238E27FC236}">
                <a16:creationId xmlns:a16="http://schemas.microsoft.com/office/drawing/2014/main" id="{432120AB-FF03-4A79-94C4-99EAF641D384}"/>
              </a:ext>
            </a:extLst>
          </p:cNvPr>
          <p:cNvPicPr>
            <a:picLocks noChangeAspect="1"/>
          </p:cNvPicPr>
          <p:nvPr/>
        </p:nvPicPr>
        <p:blipFill>
          <a:blip r:embed="rId3"/>
          <a:stretch>
            <a:fillRect/>
          </a:stretch>
        </p:blipFill>
        <p:spPr>
          <a:xfrm>
            <a:off x="1009292" y="1311216"/>
            <a:ext cx="10136036" cy="2958859"/>
          </a:xfrm>
          <a:prstGeom prst="rect">
            <a:avLst/>
          </a:prstGeom>
        </p:spPr>
      </p:pic>
      <p:sp>
        <p:nvSpPr>
          <p:cNvPr id="41" name="TextBox 40">
            <a:extLst>
              <a:ext uri="{FF2B5EF4-FFF2-40B4-BE49-F238E27FC236}">
                <a16:creationId xmlns:a16="http://schemas.microsoft.com/office/drawing/2014/main" id="{7A1C4526-C3AE-4178-BF22-D9DABEE00F32}"/>
              </a:ext>
            </a:extLst>
          </p:cNvPr>
          <p:cNvSpPr txBox="1"/>
          <p:nvPr/>
        </p:nvSpPr>
        <p:spPr>
          <a:xfrm>
            <a:off x="1164564" y="4442604"/>
            <a:ext cx="9885874" cy="584775"/>
          </a:xfrm>
          <a:prstGeom prst="rect">
            <a:avLst/>
          </a:prstGeom>
          <a:noFill/>
        </p:spPr>
        <p:txBody>
          <a:bodyPr wrap="square" rtlCol="0">
            <a:spAutoFit/>
          </a:bodyPr>
          <a:lstStyle/>
          <a:p>
            <a:r>
              <a:rPr lang="en-US" sz="1600" b="1" u="sng" dirty="0">
                <a:latin typeface="+mj-lt"/>
              </a:rPr>
              <a:t>Social Security Number</a:t>
            </a:r>
            <a:r>
              <a:rPr lang="en-US" sz="1600" u="sng" dirty="0">
                <a:latin typeface="+mj-lt"/>
              </a:rPr>
              <a:t> </a:t>
            </a:r>
            <a:r>
              <a:rPr lang="en-US" sz="1600" dirty="0">
                <a:latin typeface="+mj-lt"/>
              </a:rPr>
              <a:t>- a numerical identifier assigned to U.S. citizens and other residents to track income and used to determine benefits.</a:t>
            </a:r>
          </a:p>
        </p:txBody>
      </p:sp>
      <p:sp>
        <p:nvSpPr>
          <p:cNvPr id="43" name="TextBox 42">
            <a:extLst>
              <a:ext uri="{FF2B5EF4-FFF2-40B4-BE49-F238E27FC236}">
                <a16:creationId xmlns:a16="http://schemas.microsoft.com/office/drawing/2014/main" id="{20EB95F6-7A21-4CAE-AA56-CAC120293442}"/>
              </a:ext>
            </a:extLst>
          </p:cNvPr>
          <p:cNvSpPr txBox="1"/>
          <p:nvPr/>
        </p:nvSpPr>
        <p:spPr>
          <a:xfrm>
            <a:off x="1164563" y="5027379"/>
            <a:ext cx="9862873" cy="338554"/>
          </a:xfrm>
          <a:prstGeom prst="rect">
            <a:avLst/>
          </a:prstGeom>
          <a:noFill/>
        </p:spPr>
        <p:txBody>
          <a:bodyPr wrap="square" rtlCol="0">
            <a:spAutoFit/>
          </a:bodyPr>
          <a:lstStyle/>
          <a:p>
            <a:r>
              <a:rPr lang="en-US" sz="1600" b="1" u="sng" dirty="0">
                <a:latin typeface="+mj-lt"/>
              </a:rPr>
              <a:t>Employee Identification Number</a:t>
            </a:r>
            <a:r>
              <a:rPr lang="en-US" sz="1600" u="sng" dirty="0">
                <a:latin typeface="+mj-lt"/>
              </a:rPr>
              <a:t> </a:t>
            </a:r>
            <a:r>
              <a:rPr lang="en-US" sz="1600" dirty="0">
                <a:latin typeface="+mj-lt"/>
              </a:rPr>
              <a:t>– a number designated by the employer used to track payment information. </a:t>
            </a:r>
          </a:p>
        </p:txBody>
      </p:sp>
      <p:sp>
        <p:nvSpPr>
          <p:cNvPr id="44" name="TextBox 43">
            <a:extLst>
              <a:ext uri="{FF2B5EF4-FFF2-40B4-BE49-F238E27FC236}">
                <a16:creationId xmlns:a16="http://schemas.microsoft.com/office/drawing/2014/main" id="{63BA18E7-64D7-4D0B-A6D9-80E70021E89A}"/>
              </a:ext>
            </a:extLst>
          </p:cNvPr>
          <p:cNvSpPr txBox="1"/>
          <p:nvPr/>
        </p:nvSpPr>
        <p:spPr>
          <a:xfrm>
            <a:off x="1164562" y="5365933"/>
            <a:ext cx="9756480" cy="338554"/>
          </a:xfrm>
          <a:prstGeom prst="rect">
            <a:avLst/>
          </a:prstGeom>
          <a:noFill/>
        </p:spPr>
        <p:txBody>
          <a:bodyPr wrap="square" rtlCol="0">
            <a:spAutoFit/>
          </a:bodyPr>
          <a:lstStyle/>
          <a:p>
            <a:r>
              <a:rPr lang="en-US" sz="1600" b="1" u="sng" dirty="0">
                <a:latin typeface="+mj-lt"/>
              </a:rPr>
              <a:t>Check Number</a:t>
            </a:r>
            <a:r>
              <a:rPr lang="en-US" sz="1600" u="sng" dirty="0">
                <a:latin typeface="+mj-lt"/>
              </a:rPr>
              <a:t>  </a:t>
            </a:r>
            <a:r>
              <a:rPr lang="en-US" sz="1600" dirty="0">
                <a:latin typeface="+mj-lt"/>
              </a:rPr>
              <a:t>- the number of the check given to the employee</a:t>
            </a:r>
          </a:p>
        </p:txBody>
      </p:sp>
      <p:sp>
        <p:nvSpPr>
          <p:cNvPr id="45" name="TextBox 44">
            <a:extLst>
              <a:ext uri="{FF2B5EF4-FFF2-40B4-BE49-F238E27FC236}">
                <a16:creationId xmlns:a16="http://schemas.microsoft.com/office/drawing/2014/main" id="{592FF9D4-C625-4A91-82E1-C3C6859A7EB9}"/>
              </a:ext>
            </a:extLst>
          </p:cNvPr>
          <p:cNvSpPr txBox="1"/>
          <p:nvPr/>
        </p:nvSpPr>
        <p:spPr>
          <a:xfrm>
            <a:off x="1164561" y="5704487"/>
            <a:ext cx="9717662" cy="338554"/>
          </a:xfrm>
          <a:prstGeom prst="rect">
            <a:avLst/>
          </a:prstGeom>
          <a:noFill/>
        </p:spPr>
        <p:txBody>
          <a:bodyPr wrap="square" rtlCol="0">
            <a:spAutoFit/>
          </a:bodyPr>
          <a:lstStyle/>
          <a:p>
            <a:r>
              <a:rPr lang="en-US" sz="1600" b="1" u="sng" dirty="0">
                <a:latin typeface="+mj-lt"/>
              </a:rPr>
              <a:t>Pay Period</a:t>
            </a:r>
            <a:r>
              <a:rPr lang="en-US" sz="1600" u="sng" dirty="0">
                <a:latin typeface="+mj-lt"/>
              </a:rPr>
              <a:t> </a:t>
            </a:r>
            <a:r>
              <a:rPr lang="en-US" sz="1600" dirty="0">
                <a:latin typeface="+mj-lt"/>
              </a:rPr>
              <a:t>– the length of time over which employee time is recorded and paid for.</a:t>
            </a:r>
          </a:p>
        </p:txBody>
      </p:sp>
      <p:sp>
        <p:nvSpPr>
          <p:cNvPr id="46" name="TextBox 45">
            <a:extLst>
              <a:ext uri="{FF2B5EF4-FFF2-40B4-BE49-F238E27FC236}">
                <a16:creationId xmlns:a16="http://schemas.microsoft.com/office/drawing/2014/main" id="{091B601D-7992-4779-9537-433A62F6DFB9}"/>
              </a:ext>
            </a:extLst>
          </p:cNvPr>
          <p:cNvSpPr txBox="1"/>
          <p:nvPr/>
        </p:nvSpPr>
        <p:spPr>
          <a:xfrm>
            <a:off x="1164562" y="6012263"/>
            <a:ext cx="6797619" cy="369332"/>
          </a:xfrm>
          <a:prstGeom prst="rect">
            <a:avLst/>
          </a:prstGeom>
          <a:noFill/>
        </p:spPr>
        <p:txBody>
          <a:bodyPr wrap="square" rtlCol="0">
            <a:spAutoFit/>
          </a:bodyPr>
          <a:lstStyle/>
          <a:p>
            <a:r>
              <a:rPr lang="en-US" sz="1600" b="1" u="sng" dirty="0">
                <a:latin typeface="+mj-lt"/>
              </a:rPr>
              <a:t>Pay Date</a:t>
            </a:r>
            <a:r>
              <a:rPr lang="en-US" sz="1600" u="sng" dirty="0">
                <a:latin typeface="+mj-lt"/>
              </a:rPr>
              <a:t> </a:t>
            </a:r>
            <a:r>
              <a:rPr lang="en-US" sz="1600" dirty="0">
                <a:latin typeface="+mj-lt"/>
              </a:rPr>
              <a:t>– the date the payment is mad</a:t>
            </a:r>
            <a:r>
              <a:rPr lang="en-US" dirty="0">
                <a:latin typeface="+mj-lt"/>
              </a:rPr>
              <a:t>e</a:t>
            </a:r>
            <a:endParaRPr lang="en-US" dirty="0"/>
          </a:p>
        </p:txBody>
      </p:sp>
      <p:cxnSp>
        <p:nvCxnSpPr>
          <p:cNvPr id="48" name="Straight Arrow Connector 47">
            <a:extLst>
              <a:ext uri="{FF2B5EF4-FFF2-40B4-BE49-F238E27FC236}">
                <a16:creationId xmlns:a16="http://schemas.microsoft.com/office/drawing/2014/main" id="{4B73151E-BC0E-4636-9738-C9ED7333B5B4}"/>
              </a:ext>
            </a:extLst>
          </p:cNvPr>
          <p:cNvCxnSpPr>
            <a:cxnSpLocks/>
          </p:cNvCxnSpPr>
          <p:nvPr/>
        </p:nvCxnSpPr>
        <p:spPr>
          <a:xfrm flipV="1">
            <a:off x="1785257" y="2458528"/>
            <a:ext cx="1199483" cy="19840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A7D74D1B-4826-4140-BB78-20C4B4D42BA1}"/>
              </a:ext>
            </a:extLst>
          </p:cNvPr>
          <p:cNvCxnSpPr/>
          <p:nvPr/>
        </p:nvCxnSpPr>
        <p:spPr>
          <a:xfrm flipV="1">
            <a:off x="2553419" y="2458528"/>
            <a:ext cx="2467155" cy="256885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1FB556D-5221-439C-96AC-0FE86F88CA65}"/>
              </a:ext>
            </a:extLst>
          </p:cNvPr>
          <p:cNvCxnSpPr>
            <a:cxnSpLocks/>
          </p:cNvCxnSpPr>
          <p:nvPr/>
        </p:nvCxnSpPr>
        <p:spPr>
          <a:xfrm flipV="1">
            <a:off x="2320506" y="2297537"/>
            <a:ext cx="4278702" cy="31313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DDA00522-D765-4688-A915-5756F72A98F6}"/>
              </a:ext>
            </a:extLst>
          </p:cNvPr>
          <p:cNvCxnSpPr/>
          <p:nvPr/>
        </p:nvCxnSpPr>
        <p:spPr>
          <a:xfrm flipV="1">
            <a:off x="2100945" y="2305461"/>
            <a:ext cx="5909094" cy="34782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00E5A68-D1FE-49FD-AF3D-B890957F81BD}"/>
              </a:ext>
            </a:extLst>
          </p:cNvPr>
          <p:cNvCxnSpPr/>
          <p:nvPr/>
        </p:nvCxnSpPr>
        <p:spPr>
          <a:xfrm flipV="1">
            <a:off x="2006119" y="2305460"/>
            <a:ext cx="7677510" cy="38578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FA58620-11D4-98ED-257D-B68DA32D30B7}"/>
              </a:ext>
            </a:extLst>
          </p:cNvPr>
          <p:cNvSpPr txBox="1"/>
          <p:nvPr/>
        </p:nvSpPr>
        <p:spPr>
          <a:xfrm>
            <a:off x="1131570" y="2166859"/>
            <a:ext cx="1421849" cy="307777"/>
          </a:xfrm>
          <a:prstGeom prst="rect">
            <a:avLst/>
          </a:prstGeom>
          <a:solidFill>
            <a:schemeClr val="bg1"/>
          </a:solidFill>
          <a:ln>
            <a:solidFill>
              <a:schemeClr val="tx1"/>
            </a:solidFill>
          </a:ln>
        </p:spPr>
        <p:txBody>
          <a:bodyPr wrap="square" rtlCol="0">
            <a:spAutoFit/>
          </a:bodyPr>
          <a:lstStyle/>
          <a:p>
            <a:r>
              <a:rPr lang="en-US" sz="1400" dirty="0"/>
              <a:t>Dani Cortez</a:t>
            </a:r>
          </a:p>
        </p:txBody>
      </p:sp>
    </p:spTree>
    <p:extLst>
      <p:ext uri="{BB962C8B-B14F-4D97-AF65-F5344CB8AC3E}">
        <p14:creationId xmlns:p14="http://schemas.microsoft.com/office/powerpoint/2010/main" val="143813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3F5F-8851-43E1-9A84-DE22B9112E8D}"/>
              </a:ext>
            </a:extLst>
          </p:cNvPr>
          <p:cNvSpPr>
            <a:spLocks noGrp="1"/>
          </p:cNvSpPr>
          <p:nvPr>
            <p:ph type="title"/>
          </p:nvPr>
        </p:nvSpPr>
        <p:spPr/>
        <p:txBody>
          <a:bodyPr/>
          <a:lstStyle/>
          <a:p>
            <a:pPr algn="ctr"/>
            <a:r>
              <a:rPr lang="en-US" b="1" dirty="0">
                <a:solidFill>
                  <a:srgbClr val="70AD47">
                    <a:lumMod val="50000"/>
                  </a:srgbClr>
                </a:solidFill>
              </a:rPr>
              <a:t>Dani’s Pay Stub- An Example</a:t>
            </a:r>
            <a:endParaRPr lang="en-US" dirty="0"/>
          </a:p>
        </p:txBody>
      </p:sp>
      <p:pic>
        <p:nvPicPr>
          <p:cNvPr id="3" name="Picture 2">
            <a:extLst>
              <a:ext uri="{FF2B5EF4-FFF2-40B4-BE49-F238E27FC236}">
                <a16:creationId xmlns:a16="http://schemas.microsoft.com/office/drawing/2014/main" id="{058D6564-B19C-4C1C-9E87-D1BEB74C4E88}"/>
              </a:ext>
            </a:extLst>
          </p:cNvPr>
          <p:cNvPicPr>
            <a:picLocks noChangeAspect="1"/>
          </p:cNvPicPr>
          <p:nvPr/>
        </p:nvPicPr>
        <p:blipFill>
          <a:blip r:embed="rId3"/>
          <a:stretch>
            <a:fillRect/>
          </a:stretch>
        </p:blipFill>
        <p:spPr>
          <a:xfrm>
            <a:off x="1001517" y="1303645"/>
            <a:ext cx="10379015" cy="2976113"/>
          </a:xfrm>
          <a:prstGeom prst="rect">
            <a:avLst/>
          </a:prstGeom>
        </p:spPr>
      </p:pic>
      <p:sp>
        <p:nvSpPr>
          <p:cNvPr id="4" name="TextBox 3">
            <a:extLst>
              <a:ext uri="{FF2B5EF4-FFF2-40B4-BE49-F238E27FC236}">
                <a16:creationId xmlns:a16="http://schemas.microsoft.com/office/drawing/2014/main" id="{388BC04F-8B82-4F0B-9432-FA10FC3F9503}"/>
              </a:ext>
            </a:extLst>
          </p:cNvPr>
          <p:cNvSpPr txBox="1"/>
          <p:nvPr/>
        </p:nvSpPr>
        <p:spPr>
          <a:xfrm>
            <a:off x="1118795" y="4464424"/>
            <a:ext cx="10144461" cy="369332"/>
          </a:xfrm>
          <a:prstGeom prst="rect">
            <a:avLst/>
          </a:prstGeom>
          <a:noFill/>
        </p:spPr>
        <p:txBody>
          <a:bodyPr wrap="square" rtlCol="0">
            <a:spAutoFit/>
          </a:bodyPr>
          <a:lstStyle/>
          <a:p>
            <a:r>
              <a:rPr lang="en-US" b="1" u="sng" dirty="0"/>
              <a:t>Wage Rate</a:t>
            </a:r>
            <a:r>
              <a:rPr lang="en-US" u="sng" dirty="0"/>
              <a:t> </a:t>
            </a:r>
            <a:r>
              <a:rPr lang="en-US" dirty="0"/>
              <a:t>– is the amount of money paid per hour or unit.</a:t>
            </a:r>
          </a:p>
        </p:txBody>
      </p:sp>
      <p:sp>
        <p:nvSpPr>
          <p:cNvPr id="5" name="TextBox 4">
            <a:extLst>
              <a:ext uri="{FF2B5EF4-FFF2-40B4-BE49-F238E27FC236}">
                <a16:creationId xmlns:a16="http://schemas.microsoft.com/office/drawing/2014/main" id="{8DFC2076-A648-49E9-8890-978D0A7A73C6}"/>
              </a:ext>
            </a:extLst>
          </p:cNvPr>
          <p:cNvSpPr txBox="1"/>
          <p:nvPr/>
        </p:nvSpPr>
        <p:spPr>
          <a:xfrm>
            <a:off x="1118795" y="4833756"/>
            <a:ext cx="10144461" cy="369332"/>
          </a:xfrm>
          <a:prstGeom prst="rect">
            <a:avLst/>
          </a:prstGeom>
          <a:noFill/>
        </p:spPr>
        <p:txBody>
          <a:bodyPr wrap="square" rtlCol="0">
            <a:spAutoFit/>
          </a:bodyPr>
          <a:lstStyle/>
          <a:p>
            <a:r>
              <a:rPr lang="en-US" b="1" u="sng" dirty="0"/>
              <a:t>Hours</a:t>
            </a:r>
            <a:r>
              <a:rPr lang="en-US" dirty="0"/>
              <a:t> – is the number of hours worked this pay period.</a:t>
            </a:r>
          </a:p>
        </p:txBody>
      </p:sp>
      <p:sp>
        <p:nvSpPr>
          <p:cNvPr id="6" name="TextBox 5">
            <a:extLst>
              <a:ext uri="{FF2B5EF4-FFF2-40B4-BE49-F238E27FC236}">
                <a16:creationId xmlns:a16="http://schemas.microsoft.com/office/drawing/2014/main" id="{9717FECA-264B-49C8-A391-B6FCDCC2064C}"/>
              </a:ext>
            </a:extLst>
          </p:cNvPr>
          <p:cNvSpPr txBox="1"/>
          <p:nvPr/>
        </p:nvSpPr>
        <p:spPr>
          <a:xfrm>
            <a:off x="1118795" y="5203088"/>
            <a:ext cx="10144461" cy="646331"/>
          </a:xfrm>
          <a:prstGeom prst="rect">
            <a:avLst/>
          </a:prstGeom>
          <a:noFill/>
        </p:spPr>
        <p:txBody>
          <a:bodyPr wrap="square" rtlCol="0">
            <a:spAutoFit/>
          </a:bodyPr>
          <a:lstStyle/>
          <a:p>
            <a:r>
              <a:rPr lang="en-US" b="1" u="sng" dirty="0"/>
              <a:t>Gross Wages</a:t>
            </a:r>
            <a:r>
              <a:rPr lang="en-US" u="sng" dirty="0"/>
              <a:t> </a:t>
            </a:r>
            <a:r>
              <a:rPr lang="en-US" dirty="0"/>
              <a:t>- is the amount of money you make before your taxes are taken out and is calculated by multiplying the number of hours work times the Wage Rate.</a:t>
            </a:r>
          </a:p>
        </p:txBody>
      </p:sp>
      <p:sp>
        <p:nvSpPr>
          <p:cNvPr id="7" name="TextBox 6">
            <a:extLst>
              <a:ext uri="{FF2B5EF4-FFF2-40B4-BE49-F238E27FC236}">
                <a16:creationId xmlns:a16="http://schemas.microsoft.com/office/drawing/2014/main" id="{296B936B-8214-4F47-954D-54B320CBA234}"/>
              </a:ext>
            </a:extLst>
          </p:cNvPr>
          <p:cNvSpPr txBox="1"/>
          <p:nvPr/>
        </p:nvSpPr>
        <p:spPr>
          <a:xfrm>
            <a:off x="1118795" y="5849419"/>
            <a:ext cx="10144461" cy="646331"/>
          </a:xfrm>
          <a:prstGeom prst="rect">
            <a:avLst/>
          </a:prstGeom>
          <a:noFill/>
        </p:spPr>
        <p:txBody>
          <a:bodyPr wrap="square" rtlCol="0">
            <a:spAutoFit/>
          </a:bodyPr>
          <a:lstStyle/>
          <a:p>
            <a:r>
              <a:rPr lang="en-US" b="1" u="sng" dirty="0"/>
              <a:t>Payroll Deductions</a:t>
            </a:r>
            <a:r>
              <a:rPr lang="en-US" u="sng" dirty="0"/>
              <a:t> </a:t>
            </a:r>
            <a:r>
              <a:rPr lang="en-US" dirty="0"/>
              <a:t>- the wages withheld from an employee's total earnings for the purpose of paying for taxes and benefits</a:t>
            </a:r>
          </a:p>
        </p:txBody>
      </p:sp>
      <p:cxnSp>
        <p:nvCxnSpPr>
          <p:cNvPr id="9" name="Straight Arrow Connector 8">
            <a:extLst>
              <a:ext uri="{FF2B5EF4-FFF2-40B4-BE49-F238E27FC236}">
                <a16:creationId xmlns:a16="http://schemas.microsoft.com/office/drawing/2014/main" id="{9845DE98-08C0-4F1A-AA66-EE13C5FA95DB}"/>
              </a:ext>
            </a:extLst>
          </p:cNvPr>
          <p:cNvCxnSpPr>
            <a:cxnSpLocks/>
          </p:cNvCxnSpPr>
          <p:nvPr/>
        </p:nvCxnSpPr>
        <p:spPr>
          <a:xfrm flipV="1">
            <a:off x="1667435" y="3151991"/>
            <a:ext cx="1075765" cy="13697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E0D00B9-3E15-493E-A642-B097A5335413}"/>
              </a:ext>
            </a:extLst>
          </p:cNvPr>
          <p:cNvCxnSpPr>
            <a:cxnSpLocks/>
          </p:cNvCxnSpPr>
          <p:nvPr/>
        </p:nvCxnSpPr>
        <p:spPr>
          <a:xfrm flipV="1">
            <a:off x="1818042" y="3151991"/>
            <a:ext cx="1850316" cy="184205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74770-2A55-4F8E-864E-5546892ACBB0}"/>
              </a:ext>
            </a:extLst>
          </p:cNvPr>
          <p:cNvCxnSpPr/>
          <p:nvPr/>
        </p:nvCxnSpPr>
        <p:spPr>
          <a:xfrm flipV="1">
            <a:off x="2463501" y="3151991"/>
            <a:ext cx="2840019" cy="22160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7D5C3EC-8147-4DAF-926F-FD3D29E4ABA2}"/>
              </a:ext>
            </a:extLst>
          </p:cNvPr>
          <p:cNvCxnSpPr/>
          <p:nvPr/>
        </p:nvCxnSpPr>
        <p:spPr>
          <a:xfrm>
            <a:off x="5744584" y="3151991"/>
            <a:ext cx="1032734" cy="9210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16B3086-E869-4CD1-BF22-9822EF3998FE}"/>
              </a:ext>
            </a:extLst>
          </p:cNvPr>
          <p:cNvCxnSpPr>
            <a:cxnSpLocks/>
          </p:cNvCxnSpPr>
          <p:nvPr/>
        </p:nvCxnSpPr>
        <p:spPr>
          <a:xfrm flipV="1">
            <a:off x="2853731" y="4066784"/>
            <a:ext cx="5340642" cy="19015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72C50DBB-AAF4-46F2-98AA-3B73D4D518FF}"/>
              </a:ext>
            </a:extLst>
          </p:cNvPr>
          <p:cNvSpPr/>
          <p:nvPr/>
        </p:nvSpPr>
        <p:spPr>
          <a:xfrm>
            <a:off x="8083842" y="2204548"/>
            <a:ext cx="1990165" cy="2216075"/>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3401780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FA1395706689408624B19AE0A5FCC5" ma:contentTypeVersion="13" ma:contentTypeDescription="Create a new document." ma:contentTypeScope="" ma:versionID="58bfb061ae7e3d510acdecd1ba161208">
  <xsd:schema xmlns:xsd="http://www.w3.org/2001/XMLSchema" xmlns:xs="http://www.w3.org/2001/XMLSchema" xmlns:p="http://schemas.microsoft.com/office/2006/metadata/properties" xmlns:ns3="f0b49d49-c6f3-4515-a569-bf7c2e7e0c6e" xmlns:ns4="b55e27d5-238c-4282-93e4-c54b55b5ebe1" targetNamespace="http://schemas.microsoft.com/office/2006/metadata/properties" ma:root="true" ma:fieldsID="75c127a2710ea295ac7aecc5a8ebe105" ns3:_="" ns4:_="">
    <xsd:import namespace="f0b49d49-c6f3-4515-a569-bf7c2e7e0c6e"/>
    <xsd:import namespace="b55e27d5-238c-4282-93e4-c54b55b5ebe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b49d49-c6f3-4515-a569-bf7c2e7e0c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5e27d5-238c-4282-93e4-c54b55b5eb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7D98BE-C1CA-4353-B087-2BB5E47BE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b49d49-c6f3-4515-a569-bf7c2e7e0c6e"/>
    <ds:schemaRef ds:uri="b55e27d5-238c-4282-93e4-c54b55b5e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ECC197-5523-419B-BE85-9DC44C8ED831}">
  <ds:schemaRefs>
    <ds:schemaRef ds:uri="b55e27d5-238c-4282-93e4-c54b55b5ebe1"/>
    <ds:schemaRef ds:uri="http://schemas.microsoft.com/office/2006/documentManagement/types"/>
    <ds:schemaRef ds:uri="http://schemas.microsoft.com/office/2006/metadata/properti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f0b49d49-c6f3-4515-a569-bf7c2e7e0c6e"/>
  </ds:schemaRefs>
</ds:datastoreItem>
</file>

<file path=customXml/itemProps3.xml><?xml version="1.0" encoding="utf-8"?>
<ds:datastoreItem xmlns:ds="http://schemas.openxmlformats.org/officeDocument/2006/customXml" ds:itemID="{1BA9FC47-3985-490A-9270-F23E954396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437</TotalTime>
  <Words>1985</Words>
  <Application>Microsoft Office PowerPoint</Application>
  <PresentationFormat>Widescreen</PresentationFormat>
  <Paragraphs>158</Paragraphs>
  <Slides>17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Your logo here</vt:lpstr>
      <vt:lpstr>Understanding Your Paycheck and Pay Stub Important Words to Know</vt:lpstr>
      <vt:lpstr>How Do I Get the Money I Have Earned?</vt:lpstr>
      <vt:lpstr>What Information Does a Pay Stub Include?</vt:lpstr>
      <vt:lpstr>How Do I Know What the State  and Federal Tax Will Be?</vt:lpstr>
      <vt:lpstr>Why Are Our Pay Checks Different?</vt:lpstr>
      <vt:lpstr>Meet Dani - A Case Study</vt:lpstr>
      <vt:lpstr>Dani’s Pay Stub- An Example</vt:lpstr>
      <vt:lpstr>Dani’s Pay Stub- An Example</vt:lpstr>
      <vt:lpstr>Dani’s Pay Stub- An Example</vt:lpstr>
      <vt:lpstr>Dani’s Pay Stub- An Example</vt:lpstr>
      <vt:lpstr>Jose/ Sophia’s Pay Stub- An Example</vt:lpstr>
      <vt:lpstr>Today’s Topics Reviewed:</vt:lpstr>
      <vt:lpstr>Thank you for attending our program</vt:lpstr>
      <vt:lpstr>Resources</vt:lpstr>
      <vt:lpstr>Additional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Michaella McCreery</dc:creator>
  <cp:lastModifiedBy>Pippidis, Maria</cp:lastModifiedBy>
  <cp:revision>10</cp:revision>
  <dcterms:created xsi:type="dcterms:W3CDTF">2022-11-14T15:36:28Z</dcterms:created>
  <dcterms:modified xsi:type="dcterms:W3CDTF">2022-12-12T20:37:20Z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0x010100F8FA1395706689408624B19AE0A5FCC5</vt:lpwstr>
  </property>
</Properties>
</file>