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4" r:id="rId6"/>
    <p:sldId id="266" r:id="rId7"/>
    <p:sldId id="265" r:id="rId8"/>
    <p:sldId id="267" r:id="rId9"/>
    <p:sldId id="268" r:id="rId10"/>
    <p:sldId id="269" r:id="rId11"/>
    <p:sldId id="270" r:id="rId12"/>
    <p:sldId id="271" r:id="rId13"/>
    <p:sldId id="272" r:id="rId14"/>
    <p:sldId id="275" r:id="rId15"/>
    <p:sldId id="273" r:id="rId16"/>
    <p:sldId id="274" r:id="rId17"/>
    <p:sldId id="276" r:id="rId18"/>
    <p:sldId id="26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000C9F-63D6-4860-9C7F-5468CD201F47}" v="1075" dt="2022-12-12T22:37:17.7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17" autoAdjust="0"/>
    <p:restoredTop sz="66615" autoAdjust="0"/>
  </p:normalViewPr>
  <p:slideViewPr>
    <p:cSldViewPr snapToGrid="0">
      <p:cViewPr varScale="1">
        <p:scale>
          <a:sx n="36" d="100"/>
          <a:sy n="36" d="100"/>
        </p:scale>
        <p:origin x="1888" y="32"/>
      </p:cViewPr>
      <p:guideLst/>
    </p:cSldViewPr>
  </p:slid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ppidis, Maria" userId="bf1c35ab-b1db-447a-a4bd-fed1d9f977c9" providerId="ADAL" clId="{A6000C9F-63D6-4860-9C7F-5468CD201F47}"/>
    <pc:docChg chg="custSel addSld delSld modSld">
      <pc:chgData name="Pippidis, Maria" userId="bf1c35ab-b1db-447a-a4bd-fed1d9f977c9" providerId="ADAL" clId="{A6000C9F-63D6-4860-9C7F-5468CD201F47}" dt="2022-12-12T22:37:17.777" v="9647"/>
      <pc:docMkLst>
        <pc:docMk/>
      </pc:docMkLst>
      <pc:sldChg chg="modSp mod modTransition modAnim modNotesTx">
        <pc:chgData name="Pippidis, Maria" userId="bf1c35ab-b1db-447a-a4bd-fed1d9f977c9" providerId="ADAL" clId="{A6000C9F-63D6-4860-9C7F-5468CD201F47}" dt="2022-12-12T22:37:17.777" v="9647"/>
        <pc:sldMkLst>
          <pc:docMk/>
          <pc:sldMk cId="1419435233" sldId="256"/>
        </pc:sldMkLst>
        <pc:spChg chg="mod">
          <ac:chgData name="Pippidis, Maria" userId="bf1c35ab-b1db-447a-a4bd-fed1d9f977c9" providerId="ADAL" clId="{A6000C9F-63D6-4860-9C7F-5468CD201F47}" dt="2022-12-12T17:19:50.772" v="2" actId="20577"/>
          <ac:spMkLst>
            <pc:docMk/>
            <pc:sldMk cId="1419435233" sldId="256"/>
            <ac:spMk id="2" creationId="{01E6175B-03BD-9308-B08F-C988FDE630A2}"/>
          </ac:spMkLst>
        </pc:spChg>
        <pc:spChg chg="mod">
          <ac:chgData name="Pippidis, Maria" userId="bf1c35ab-b1db-447a-a4bd-fed1d9f977c9" providerId="ADAL" clId="{A6000C9F-63D6-4860-9C7F-5468CD201F47}" dt="2022-12-12T17:19:42.088" v="0" actId="14100"/>
          <ac:spMkLst>
            <pc:docMk/>
            <pc:sldMk cId="1419435233" sldId="256"/>
            <ac:spMk id="4" creationId="{71596CE2-4083-D56B-E657-F3360E604DD1}"/>
          </ac:spMkLst>
        </pc:spChg>
      </pc:sldChg>
      <pc:sldChg chg="modSp mod modTransition modAnim modNotesTx">
        <pc:chgData name="Pippidis, Maria" userId="bf1c35ab-b1db-447a-a4bd-fed1d9f977c9" providerId="ADAL" clId="{A6000C9F-63D6-4860-9C7F-5468CD201F47}" dt="2022-12-12T22:37:13.380" v="9646"/>
        <pc:sldMkLst>
          <pc:docMk/>
          <pc:sldMk cId="1319630337" sldId="257"/>
        </pc:sldMkLst>
        <pc:spChg chg="mod">
          <ac:chgData name="Pippidis, Maria" userId="bf1c35ab-b1db-447a-a4bd-fed1d9f977c9" providerId="ADAL" clId="{A6000C9F-63D6-4860-9C7F-5468CD201F47}" dt="2022-12-12T17:23:15.471" v="229" actId="6549"/>
          <ac:spMkLst>
            <pc:docMk/>
            <pc:sldMk cId="1319630337" sldId="257"/>
            <ac:spMk id="2" creationId="{6DD07026-F212-4093-6C90-F48AA78DEE64}"/>
          </ac:spMkLst>
        </pc:spChg>
        <pc:spChg chg="mod">
          <ac:chgData name="Pippidis, Maria" userId="bf1c35ab-b1db-447a-a4bd-fed1d9f977c9" providerId="ADAL" clId="{A6000C9F-63D6-4860-9C7F-5468CD201F47}" dt="2022-12-12T17:45:40.007" v="1940" actId="115"/>
          <ac:spMkLst>
            <pc:docMk/>
            <pc:sldMk cId="1319630337" sldId="257"/>
            <ac:spMk id="3" creationId="{E42B686B-E174-473D-7444-0F6B3AFE4679}"/>
          </ac:spMkLst>
        </pc:spChg>
        <pc:spChg chg="mod">
          <ac:chgData name="Pippidis, Maria" userId="bf1c35ab-b1db-447a-a4bd-fed1d9f977c9" providerId="ADAL" clId="{A6000C9F-63D6-4860-9C7F-5468CD201F47}" dt="2022-12-12T17:24:13.656" v="248" actId="1076"/>
          <ac:spMkLst>
            <pc:docMk/>
            <pc:sldMk cId="1319630337" sldId="257"/>
            <ac:spMk id="8" creationId="{90E321B4-3901-7968-CF52-799F790A4174}"/>
          </ac:spMkLst>
        </pc:spChg>
        <pc:spChg chg="mod">
          <ac:chgData name="Pippidis, Maria" userId="bf1c35ab-b1db-447a-a4bd-fed1d9f977c9" providerId="ADAL" clId="{A6000C9F-63D6-4860-9C7F-5468CD201F47}" dt="2022-12-12T17:24:34.741" v="270" actId="20577"/>
          <ac:spMkLst>
            <pc:docMk/>
            <pc:sldMk cId="1319630337" sldId="257"/>
            <ac:spMk id="9" creationId="{0383B11F-3EBC-5F4D-C50B-AB170EA20023}"/>
          </ac:spMkLst>
        </pc:spChg>
        <pc:spChg chg="mod">
          <ac:chgData name="Pippidis, Maria" userId="bf1c35ab-b1db-447a-a4bd-fed1d9f977c9" providerId="ADAL" clId="{A6000C9F-63D6-4860-9C7F-5468CD201F47}" dt="2022-12-12T17:27:40.885" v="673" actId="115"/>
          <ac:spMkLst>
            <pc:docMk/>
            <pc:sldMk cId="1319630337" sldId="257"/>
            <ac:spMk id="10" creationId="{5F128E45-ADE7-9DFD-F95B-A807B65AE76A}"/>
          </ac:spMkLst>
        </pc:spChg>
      </pc:sldChg>
      <pc:sldChg chg="modSp mod modTransition modAnim modNotesTx">
        <pc:chgData name="Pippidis, Maria" userId="bf1c35ab-b1db-447a-a4bd-fed1d9f977c9" providerId="ADAL" clId="{A6000C9F-63D6-4860-9C7F-5468CD201F47}" dt="2022-12-12T22:37:04.835" v="9643"/>
        <pc:sldMkLst>
          <pc:docMk/>
          <pc:sldMk cId="2054703184" sldId="258"/>
        </pc:sldMkLst>
        <pc:spChg chg="mod">
          <ac:chgData name="Pippidis, Maria" userId="bf1c35ab-b1db-447a-a4bd-fed1d9f977c9" providerId="ADAL" clId="{A6000C9F-63D6-4860-9C7F-5468CD201F47}" dt="2022-12-12T17:47:16.293" v="2045" actId="255"/>
          <ac:spMkLst>
            <pc:docMk/>
            <pc:sldMk cId="2054703184" sldId="258"/>
            <ac:spMk id="2" creationId="{1BD108E3-5018-9131-3E45-92C8CDAB665A}"/>
          </ac:spMkLst>
        </pc:spChg>
        <pc:spChg chg="mod">
          <ac:chgData name="Pippidis, Maria" userId="bf1c35ab-b1db-447a-a4bd-fed1d9f977c9" providerId="ADAL" clId="{A6000C9F-63D6-4860-9C7F-5468CD201F47}" dt="2022-12-12T17:44:42.450" v="1935" actId="1076"/>
          <ac:spMkLst>
            <pc:docMk/>
            <pc:sldMk cId="2054703184" sldId="258"/>
            <ac:spMk id="3" creationId="{4E6BE5F9-6408-F772-8670-E5DAB71CEC45}"/>
          </ac:spMkLst>
        </pc:spChg>
        <pc:spChg chg="mod">
          <ac:chgData name="Pippidis, Maria" userId="bf1c35ab-b1db-447a-a4bd-fed1d9f977c9" providerId="ADAL" clId="{A6000C9F-63D6-4860-9C7F-5468CD201F47}" dt="2022-12-12T17:37:04.854" v="1779" actId="115"/>
          <ac:spMkLst>
            <pc:docMk/>
            <pc:sldMk cId="2054703184" sldId="258"/>
            <ac:spMk id="4" creationId="{DF41BCAD-466E-E743-96C2-1E36FFC44940}"/>
          </ac:spMkLst>
        </pc:spChg>
        <pc:spChg chg="mod">
          <ac:chgData name="Pippidis, Maria" userId="bf1c35ab-b1db-447a-a4bd-fed1d9f977c9" providerId="ADAL" clId="{A6000C9F-63D6-4860-9C7F-5468CD201F47}" dt="2022-12-12T17:44:45.547" v="1936" actId="1076"/>
          <ac:spMkLst>
            <pc:docMk/>
            <pc:sldMk cId="2054703184" sldId="258"/>
            <ac:spMk id="5" creationId="{78275060-B268-7EAC-A1C3-C30D747555CD}"/>
          </ac:spMkLst>
        </pc:spChg>
        <pc:spChg chg="mod">
          <ac:chgData name="Pippidis, Maria" userId="bf1c35ab-b1db-447a-a4bd-fed1d9f977c9" providerId="ADAL" clId="{A6000C9F-63D6-4860-9C7F-5468CD201F47}" dt="2022-12-12T17:46:56.811" v="2044" actId="20577"/>
          <ac:spMkLst>
            <pc:docMk/>
            <pc:sldMk cId="2054703184" sldId="258"/>
            <ac:spMk id="6" creationId="{2D7CBAF3-B972-8283-8125-120AAE6258E5}"/>
          </ac:spMkLst>
        </pc:spChg>
      </pc:sldChg>
      <pc:sldChg chg="modSp mod modTransition modAnim modNotesTx">
        <pc:chgData name="Pippidis, Maria" userId="bf1c35ab-b1db-447a-a4bd-fed1d9f977c9" providerId="ADAL" clId="{A6000C9F-63D6-4860-9C7F-5468CD201F47}" dt="2022-12-12T22:36:49.722" v="9639"/>
        <pc:sldMkLst>
          <pc:docMk/>
          <pc:sldMk cId="2267965803" sldId="259"/>
        </pc:sldMkLst>
        <pc:spChg chg="mod">
          <ac:chgData name="Pippidis, Maria" userId="bf1c35ab-b1db-447a-a4bd-fed1d9f977c9" providerId="ADAL" clId="{A6000C9F-63D6-4860-9C7F-5468CD201F47}" dt="2022-12-12T17:54:43.156" v="3495" actId="20577"/>
          <ac:spMkLst>
            <pc:docMk/>
            <pc:sldMk cId="2267965803" sldId="259"/>
            <ac:spMk id="2" creationId="{6B901075-6926-6272-C452-8F8CD8BC6E46}"/>
          </ac:spMkLst>
        </pc:spChg>
        <pc:spChg chg="mod">
          <ac:chgData name="Pippidis, Maria" userId="bf1c35ab-b1db-447a-a4bd-fed1d9f977c9" providerId="ADAL" clId="{A6000C9F-63D6-4860-9C7F-5468CD201F47}" dt="2022-12-12T18:09:50.571" v="6131" actId="20577"/>
          <ac:spMkLst>
            <pc:docMk/>
            <pc:sldMk cId="2267965803" sldId="259"/>
            <ac:spMk id="3" creationId="{F258ED21-4D50-A372-CB1E-C7F5B4F81DEE}"/>
          </ac:spMkLst>
        </pc:spChg>
      </pc:sldChg>
      <pc:sldChg chg="modSp mod modTransition modAnim modNotesTx">
        <pc:chgData name="Pippidis, Maria" userId="bf1c35ab-b1db-447a-a4bd-fed1d9f977c9" providerId="ADAL" clId="{A6000C9F-63D6-4860-9C7F-5468CD201F47}" dt="2022-12-12T22:36:46.672" v="9638"/>
        <pc:sldMkLst>
          <pc:docMk/>
          <pc:sldMk cId="3580417688" sldId="264"/>
        </pc:sldMkLst>
        <pc:spChg chg="mod">
          <ac:chgData name="Pippidis, Maria" userId="bf1c35ab-b1db-447a-a4bd-fed1d9f977c9" providerId="ADAL" clId="{A6000C9F-63D6-4860-9C7F-5468CD201F47}" dt="2022-12-12T18:10:34.384" v="6132" actId="20577"/>
          <ac:spMkLst>
            <pc:docMk/>
            <pc:sldMk cId="3580417688" sldId="264"/>
            <ac:spMk id="2" creationId="{1D9E4706-EDEF-C080-2F2C-A4C755C75146}"/>
          </ac:spMkLst>
        </pc:spChg>
        <pc:spChg chg="mod">
          <ac:chgData name="Pippidis, Maria" userId="bf1c35ab-b1db-447a-a4bd-fed1d9f977c9" providerId="ADAL" clId="{A6000C9F-63D6-4860-9C7F-5468CD201F47}" dt="2022-12-12T19:48:10.797" v="9542" actId="14100"/>
          <ac:spMkLst>
            <pc:docMk/>
            <pc:sldMk cId="3580417688" sldId="264"/>
            <ac:spMk id="4" creationId="{3E0CB44E-27D8-94CD-6EA1-75939D3D4F6C}"/>
          </ac:spMkLst>
        </pc:spChg>
      </pc:sldChg>
      <pc:sldChg chg="modTransition modAnim modNotesTx">
        <pc:chgData name="Pippidis, Maria" userId="bf1c35ab-b1db-447a-a4bd-fed1d9f977c9" providerId="ADAL" clId="{A6000C9F-63D6-4860-9C7F-5468CD201F47}" dt="2022-12-12T22:36:35.122" v="9636"/>
        <pc:sldMkLst>
          <pc:docMk/>
          <pc:sldMk cId="2260507778" sldId="265"/>
        </pc:sldMkLst>
      </pc:sldChg>
      <pc:sldChg chg="modSp mod modTransition modAnim modNotesTx">
        <pc:chgData name="Pippidis, Maria" userId="bf1c35ab-b1db-447a-a4bd-fed1d9f977c9" providerId="ADAL" clId="{A6000C9F-63D6-4860-9C7F-5468CD201F47}" dt="2022-12-12T22:36:43.165" v="9637"/>
        <pc:sldMkLst>
          <pc:docMk/>
          <pc:sldMk cId="1542694654" sldId="266"/>
        </pc:sldMkLst>
        <pc:spChg chg="mod">
          <ac:chgData name="Pippidis, Maria" userId="bf1c35ab-b1db-447a-a4bd-fed1d9f977c9" providerId="ADAL" clId="{A6000C9F-63D6-4860-9C7F-5468CD201F47}" dt="2022-12-12T18:12:10.392" v="6380" actId="20577"/>
          <ac:spMkLst>
            <pc:docMk/>
            <pc:sldMk cId="1542694654" sldId="266"/>
            <ac:spMk id="2" creationId="{9E21A8B2-0AA7-7C14-986F-3A883297B49F}"/>
          </ac:spMkLst>
        </pc:spChg>
        <pc:spChg chg="mod">
          <ac:chgData name="Pippidis, Maria" userId="bf1c35ab-b1db-447a-a4bd-fed1d9f977c9" providerId="ADAL" clId="{A6000C9F-63D6-4860-9C7F-5468CD201F47}" dt="2022-12-12T18:13:32.961" v="6447" actId="14100"/>
          <ac:spMkLst>
            <pc:docMk/>
            <pc:sldMk cId="1542694654" sldId="266"/>
            <ac:spMk id="3" creationId="{A80FB6C2-7DCD-DB1D-B6EB-6B432E0E2DB9}"/>
          </ac:spMkLst>
        </pc:spChg>
        <pc:spChg chg="mod">
          <ac:chgData name="Pippidis, Maria" userId="bf1c35ab-b1db-447a-a4bd-fed1d9f977c9" providerId="ADAL" clId="{A6000C9F-63D6-4860-9C7F-5468CD201F47}" dt="2022-12-12T18:14:08.606" v="6457" actId="20577"/>
          <ac:spMkLst>
            <pc:docMk/>
            <pc:sldMk cId="1542694654" sldId="266"/>
            <ac:spMk id="4" creationId="{945AB5F4-5C2A-8A07-C496-DB0DF01FF200}"/>
          </ac:spMkLst>
        </pc:spChg>
        <pc:spChg chg="mod">
          <ac:chgData name="Pippidis, Maria" userId="bf1c35ab-b1db-447a-a4bd-fed1d9f977c9" providerId="ADAL" clId="{A6000C9F-63D6-4860-9C7F-5468CD201F47}" dt="2022-12-12T18:13:49.605" v="6449" actId="14100"/>
          <ac:spMkLst>
            <pc:docMk/>
            <pc:sldMk cId="1542694654" sldId="266"/>
            <ac:spMk id="7" creationId="{5473D4FF-B462-494C-9C9E-05E229B2B5E1}"/>
          </ac:spMkLst>
        </pc:spChg>
      </pc:sldChg>
      <pc:sldChg chg="modSp mod modTransition modAnim modNotesTx">
        <pc:chgData name="Pippidis, Maria" userId="bf1c35ab-b1db-447a-a4bd-fed1d9f977c9" providerId="ADAL" clId="{A6000C9F-63D6-4860-9C7F-5468CD201F47}" dt="2022-12-12T22:35:42.194" v="9630"/>
        <pc:sldMkLst>
          <pc:docMk/>
          <pc:sldMk cId="3054148295" sldId="267"/>
        </pc:sldMkLst>
        <pc:spChg chg="mod">
          <ac:chgData name="Pippidis, Maria" userId="bf1c35ab-b1db-447a-a4bd-fed1d9f977c9" providerId="ADAL" clId="{A6000C9F-63D6-4860-9C7F-5468CD201F47}" dt="2022-12-12T18:20:28.855" v="7564" actId="20577"/>
          <ac:spMkLst>
            <pc:docMk/>
            <pc:sldMk cId="3054148295" sldId="267"/>
            <ac:spMk id="4" creationId="{E6C93ABF-7C05-1117-592C-124D2AD98822}"/>
          </ac:spMkLst>
        </pc:spChg>
        <pc:spChg chg="mod">
          <ac:chgData name="Pippidis, Maria" userId="bf1c35ab-b1db-447a-a4bd-fed1d9f977c9" providerId="ADAL" clId="{A6000C9F-63D6-4860-9C7F-5468CD201F47}" dt="2022-12-12T18:21:12.788" v="7585" actId="5793"/>
          <ac:spMkLst>
            <pc:docMk/>
            <pc:sldMk cId="3054148295" sldId="267"/>
            <ac:spMk id="5" creationId="{BD707FF6-1F28-0957-1302-1395E053795F}"/>
          </ac:spMkLst>
        </pc:spChg>
      </pc:sldChg>
      <pc:sldChg chg="modSp mod modTransition modAnim modNotesTx">
        <pc:chgData name="Pippidis, Maria" userId="bf1c35ab-b1db-447a-a4bd-fed1d9f977c9" providerId="ADAL" clId="{A6000C9F-63D6-4860-9C7F-5468CD201F47}" dt="2022-12-12T22:35:39.473" v="9629"/>
        <pc:sldMkLst>
          <pc:docMk/>
          <pc:sldMk cId="2305711197" sldId="268"/>
        </pc:sldMkLst>
        <pc:spChg chg="mod">
          <ac:chgData name="Pippidis, Maria" userId="bf1c35ab-b1db-447a-a4bd-fed1d9f977c9" providerId="ADAL" clId="{A6000C9F-63D6-4860-9C7F-5468CD201F47}" dt="2022-12-12T18:22:32.487" v="7803" actId="20577"/>
          <ac:spMkLst>
            <pc:docMk/>
            <pc:sldMk cId="2305711197" sldId="268"/>
            <ac:spMk id="2" creationId="{B1704B5C-DA5B-A7C7-DE2B-9FF35595A264}"/>
          </ac:spMkLst>
        </pc:spChg>
        <pc:spChg chg="mod">
          <ac:chgData name="Pippidis, Maria" userId="bf1c35ab-b1db-447a-a4bd-fed1d9f977c9" providerId="ADAL" clId="{A6000C9F-63D6-4860-9C7F-5468CD201F47}" dt="2022-12-12T19:48:24.180" v="9543" actId="14100"/>
          <ac:spMkLst>
            <pc:docMk/>
            <pc:sldMk cId="2305711197" sldId="268"/>
            <ac:spMk id="3" creationId="{B96C6A41-3F7E-DC69-DD39-8E0F573F6183}"/>
          </ac:spMkLst>
        </pc:spChg>
      </pc:sldChg>
      <pc:sldChg chg="modTransition">
        <pc:chgData name="Pippidis, Maria" userId="bf1c35ab-b1db-447a-a4bd-fed1d9f977c9" providerId="ADAL" clId="{A6000C9F-63D6-4860-9C7F-5468CD201F47}" dt="2022-12-12T22:35:15.399" v="9625"/>
        <pc:sldMkLst>
          <pc:docMk/>
          <pc:sldMk cId="3756564501" sldId="269"/>
        </pc:sldMkLst>
      </pc:sldChg>
      <pc:sldChg chg="modSp mod modTransition modAnim">
        <pc:chgData name="Pippidis, Maria" userId="bf1c35ab-b1db-447a-a4bd-fed1d9f977c9" providerId="ADAL" clId="{A6000C9F-63D6-4860-9C7F-5468CD201F47}" dt="2022-12-12T22:35:29.383" v="9628" actId="14100"/>
        <pc:sldMkLst>
          <pc:docMk/>
          <pc:sldMk cId="172337959" sldId="270"/>
        </pc:sldMkLst>
        <pc:spChg chg="mod">
          <ac:chgData name="Pippidis, Maria" userId="bf1c35ab-b1db-447a-a4bd-fed1d9f977c9" providerId="ADAL" clId="{A6000C9F-63D6-4860-9C7F-5468CD201F47}" dt="2022-12-12T18:25:49.178" v="7995" actId="20577"/>
          <ac:spMkLst>
            <pc:docMk/>
            <pc:sldMk cId="172337959" sldId="270"/>
            <ac:spMk id="2" creationId="{5582359A-5604-E133-C962-DD38A0495FC7}"/>
          </ac:spMkLst>
        </pc:spChg>
        <pc:spChg chg="mod">
          <ac:chgData name="Pippidis, Maria" userId="bf1c35ab-b1db-447a-a4bd-fed1d9f977c9" providerId="ADAL" clId="{A6000C9F-63D6-4860-9C7F-5468CD201F47}" dt="2022-12-12T22:35:29.383" v="9628" actId="14100"/>
          <ac:spMkLst>
            <pc:docMk/>
            <pc:sldMk cId="172337959" sldId="270"/>
            <ac:spMk id="3" creationId="{4987BA95-5338-691E-0B8D-2CDB56FD0486}"/>
          </ac:spMkLst>
        </pc:spChg>
      </pc:sldChg>
      <pc:sldChg chg="modSp mod modTransition modAnim modNotesTx">
        <pc:chgData name="Pippidis, Maria" userId="bf1c35ab-b1db-447a-a4bd-fed1d9f977c9" providerId="ADAL" clId="{A6000C9F-63D6-4860-9C7F-5468CD201F47}" dt="2022-12-12T22:35:23.530" v="9626"/>
        <pc:sldMkLst>
          <pc:docMk/>
          <pc:sldMk cId="2794384405" sldId="271"/>
        </pc:sldMkLst>
        <pc:spChg chg="mod">
          <ac:chgData name="Pippidis, Maria" userId="bf1c35ab-b1db-447a-a4bd-fed1d9f977c9" providerId="ADAL" clId="{A6000C9F-63D6-4860-9C7F-5468CD201F47}" dt="2022-12-12T18:28:28.194" v="8145" actId="255"/>
          <ac:spMkLst>
            <pc:docMk/>
            <pc:sldMk cId="2794384405" sldId="271"/>
            <ac:spMk id="2" creationId="{DFA4DBCA-8F24-FD19-7DC9-BE24EEABC36E}"/>
          </ac:spMkLst>
        </pc:spChg>
        <pc:spChg chg="mod">
          <ac:chgData name="Pippidis, Maria" userId="bf1c35ab-b1db-447a-a4bd-fed1d9f977c9" providerId="ADAL" clId="{A6000C9F-63D6-4860-9C7F-5468CD201F47}" dt="2022-12-12T18:40:28.254" v="9053" actId="6549"/>
          <ac:spMkLst>
            <pc:docMk/>
            <pc:sldMk cId="2794384405" sldId="271"/>
            <ac:spMk id="3" creationId="{CBF08699-6CEF-1A61-5F9B-C992AB245631}"/>
          </ac:spMkLst>
        </pc:spChg>
      </pc:sldChg>
      <pc:sldChg chg="modTransition modNotesTx">
        <pc:chgData name="Pippidis, Maria" userId="bf1c35ab-b1db-447a-a4bd-fed1d9f977c9" providerId="ADAL" clId="{A6000C9F-63D6-4860-9C7F-5468CD201F47}" dt="2022-12-12T22:34:30.531" v="9622"/>
        <pc:sldMkLst>
          <pc:docMk/>
          <pc:sldMk cId="1958840014" sldId="272"/>
        </pc:sldMkLst>
      </pc:sldChg>
      <pc:sldChg chg="modSp mod modTransition">
        <pc:chgData name="Pippidis, Maria" userId="bf1c35ab-b1db-447a-a4bd-fed1d9f977c9" providerId="ADAL" clId="{A6000C9F-63D6-4860-9C7F-5468CD201F47}" dt="2022-12-12T22:34:21.030" v="9621"/>
        <pc:sldMkLst>
          <pc:docMk/>
          <pc:sldMk cId="1559844521" sldId="273"/>
        </pc:sldMkLst>
        <pc:spChg chg="mod">
          <ac:chgData name="Pippidis, Maria" userId="bf1c35ab-b1db-447a-a4bd-fed1d9f977c9" providerId="ADAL" clId="{A6000C9F-63D6-4860-9C7F-5468CD201F47}" dt="2022-12-12T22:34:11.332" v="9620" actId="14100"/>
          <ac:spMkLst>
            <pc:docMk/>
            <pc:sldMk cId="1559844521" sldId="273"/>
            <ac:spMk id="3" creationId="{B60C6E42-489C-9B09-0814-CC949EACE0B1}"/>
          </ac:spMkLst>
        </pc:spChg>
      </pc:sldChg>
      <pc:sldChg chg="modSp new mod modNotesTx">
        <pc:chgData name="Pippidis, Maria" userId="bf1c35ab-b1db-447a-a4bd-fed1d9f977c9" providerId="ADAL" clId="{A6000C9F-63D6-4860-9C7F-5468CD201F47}" dt="2022-12-12T19:47:39.432" v="9540" actId="20577"/>
        <pc:sldMkLst>
          <pc:docMk/>
          <pc:sldMk cId="3403204170" sldId="274"/>
        </pc:sldMkLst>
        <pc:spChg chg="mod">
          <ac:chgData name="Pippidis, Maria" userId="bf1c35ab-b1db-447a-a4bd-fed1d9f977c9" providerId="ADAL" clId="{A6000C9F-63D6-4860-9C7F-5468CD201F47}" dt="2022-12-12T18:32:15.425" v="8743" actId="20577"/>
          <ac:spMkLst>
            <pc:docMk/>
            <pc:sldMk cId="3403204170" sldId="274"/>
            <ac:spMk id="2" creationId="{8F22132E-A309-A254-862A-BF565AA70510}"/>
          </ac:spMkLst>
        </pc:spChg>
        <pc:spChg chg="mod">
          <ac:chgData name="Pippidis, Maria" userId="bf1c35ab-b1db-447a-a4bd-fed1d9f977c9" providerId="ADAL" clId="{A6000C9F-63D6-4860-9C7F-5468CD201F47}" dt="2022-12-12T19:47:39.432" v="9540" actId="20577"/>
          <ac:spMkLst>
            <pc:docMk/>
            <pc:sldMk cId="3403204170" sldId="274"/>
            <ac:spMk id="3" creationId="{EEC7E712-56A9-B40A-45C5-95C0E46C1831}"/>
          </ac:spMkLst>
        </pc:spChg>
      </pc:sldChg>
      <pc:sldChg chg="addSp modSp new mod">
        <pc:chgData name="Pippidis, Maria" userId="bf1c35ab-b1db-447a-a4bd-fed1d9f977c9" providerId="ADAL" clId="{A6000C9F-63D6-4860-9C7F-5468CD201F47}" dt="2022-12-12T19:47:02.538" v="9505" actId="1076"/>
        <pc:sldMkLst>
          <pc:docMk/>
          <pc:sldMk cId="986223861" sldId="275"/>
        </pc:sldMkLst>
        <pc:spChg chg="mod">
          <ac:chgData name="Pippidis, Maria" userId="bf1c35ab-b1db-447a-a4bd-fed1d9f977c9" providerId="ADAL" clId="{A6000C9F-63D6-4860-9C7F-5468CD201F47}" dt="2022-12-12T19:46:37.943" v="9502" actId="20577"/>
          <ac:spMkLst>
            <pc:docMk/>
            <pc:sldMk cId="986223861" sldId="275"/>
            <ac:spMk id="2" creationId="{C5A1F5CC-E7B9-0583-EB84-922E121F3F99}"/>
          </ac:spMkLst>
        </pc:spChg>
        <pc:spChg chg="mod">
          <ac:chgData name="Pippidis, Maria" userId="bf1c35ab-b1db-447a-a4bd-fed1d9f977c9" providerId="ADAL" clId="{A6000C9F-63D6-4860-9C7F-5468CD201F47}" dt="2022-12-12T19:46:56.810" v="9503" actId="14100"/>
          <ac:spMkLst>
            <pc:docMk/>
            <pc:sldMk cId="986223861" sldId="275"/>
            <ac:spMk id="3" creationId="{49C5FA3C-4A1A-AD25-182D-379300638DD1}"/>
          </ac:spMkLst>
        </pc:spChg>
        <pc:spChg chg="add mod">
          <ac:chgData name="Pippidis, Maria" userId="bf1c35ab-b1db-447a-a4bd-fed1d9f977c9" providerId="ADAL" clId="{A6000C9F-63D6-4860-9C7F-5468CD201F47}" dt="2022-12-12T19:47:02.538" v="9505" actId="1076"/>
          <ac:spMkLst>
            <pc:docMk/>
            <pc:sldMk cId="986223861" sldId="275"/>
            <ac:spMk id="4" creationId="{5E69716B-274D-1CC8-7A2B-BD8F73C974BD}"/>
          </ac:spMkLst>
        </pc:spChg>
      </pc:sldChg>
      <pc:sldChg chg="add del">
        <pc:chgData name="Pippidis, Maria" userId="bf1c35ab-b1db-447a-a4bd-fed1d9f977c9" providerId="ADAL" clId="{A6000C9F-63D6-4860-9C7F-5468CD201F47}" dt="2022-12-12T18:37:31.911" v="8909"/>
        <pc:sldMkLst>
          <pc:docMk/>
          <pc:sldMk cId="1089174951" sldId="275"/>
        </pc:sldMkLst>
      </pc:sldChg>
      <pc:sldChg chg="add del">
        <pc:chgData name="Pippidis, Maria" userId="bf1c35ab-b1db-447a-a4bd-fed1d9f977c9" providerId="ADAL" clId="{A6000C9F-63D6-4860-9C7F-5468CD201F47}" dt="2022-12-12T19:47:08.088" v="9506" actId="47"/>
        <pc:sldMkLst>
          <pc:docMk/>
          <pc:sldMk cId="622356940" sldId="276"/>
        </pc:sldMkLst>
      </pc:sldChg>
      <pc:sldChg chg="modSp new mod">
        <pc:chgData name="Pippidis, Maria" userId="bf1c35ab-b1db-447a-a4bd-fed1d9f977c9" providerId="ADAL" clId="{A6000C9F-63D6-4860-9C7F-5468CD201F47}" dt="2022-12-12T19:50:45.140" v="9618" actId="20577"/>
        <pc:sldMkLst>
          <pc:docMk/>
          <pc:sldMk cId="1011371054" sldId="276"/>
        </pc:sldMkLst>
        <pc:spChg chg="mod">
          <ac:chgData name="Pippidis, Maria" userId="bf1c35ab-b1db-447a-a4bd-fed1d9f977c9" providerId="ADAL" clId="{A6000C9F-63D6-4860-9C7F-5468CD201F47}" dt="2022-12-12T19:50:36.144" v="9579" actId="20577"/>
          <ac:spMkLst>
            <pc:docMk/>
            <pc:sldMk cId="1011371054" sldId="276"/>
            <ac:spMk id="2" creationId="{6B8DA6B0-854F-57E3-1F94-439603E5AC4A}"/>
          </ac:spMkLst>
        </pc:spChg>
        <pc:spChg chg="mod">
          <ac:chgData name="Pippidis, Maria" userId="bf1c35ab-b1db-447a-a4bd-fed1d9f977c9" providerId="ADAL" clId="{A6000C9F-63D6-4860-9C7F-5468CD201F47}" dt="2022-12-12T19:50:45.140" v="9618" actId="20577"/>
          <ac:spMkLst>
            <pc:docMk/>
            <pc:sldMk cId="1011371054" sldId="276"/>
            <ac:spMk id="3" creationId="{27F7F1DB-016A-3BC8-AFC6-2D985FBA155D}"/>
          </ac:spMkLst>
        </pc:spChg>
      </pc:sldChg>
    </pc:docChg>
  </pc:docChgLst>
  <pc:docChgLst>
    <pc:chgData name="Michaella McCreery" userId="ad2365a8-147e-4813-935a-fa874f2cb94f" providerId="ADAL" clId="{905DC5F2-E034-4BF4-B264-5BCCEE80C725}"/>
    <pc:docChg chg="modSld modMainMaster">
      <pc:chgData name="Michaella McCreery" userId="ad2365a8-147e-4813-935a-fa874f2cb94f" providerId="ADAL" clId="{905DC5F2-E034-4BF4-B264-5BCCEE80C725}" dt="2022-12-08T14:29:54.786" v="11"/>
      <pc:docMkLst>
        <pc:docMk/>
      </pc:docMkLst>
      <pc:sldChg chg="addSp modSp">
        <pc:chgData name="Michaella McCreery" userId="ad2365a8-147e-4813-935a-fa874f2cb94f" providerId="ADAL" clId="{905DC5F2-E034-4BF4-B264-5BCCEE80C725}" dt="2022-12-08T14:29:54.786" v="11"/>
        <pc:sldMkLst>
          <pc:docMk/>
          <pc:sldMk cId="1419435233" sldId="256"/>
        </pc:sldMkLst>
        <pc:spChg chg="mod">
          <ac:chgData name="Michaella McCreery" userId="ad2365a8-147e-4813-935a-fa874f2cb94f" providerId="ADAL" clId="{905DC5F2-E034-4BF4-B264-5BCCEE80C725}" dt="2022-12-08T14:28:03.107" v="6" actId="14100"/>
          <ac:spMkLst>
            <pc:docMk/>
            <pc:sldMk cId="1419435233" sldId="256"/>
            <ac:spMk id="4" creationId="{71596CE2-4083-D56B-E657-F3360E604DD1}"/>
          </ac:spMkLst>
        </pc:spChg>
        <pc:spChg chg="add mod">
          <ac:chgData name="Michaella McCreery" userId="ad2365a8-147e-4813-935a-fa874f2cb94f" providerId="ADAL" clId="{905DC5F2-E034-4BF4-B264-5BCCEE80C725}" dt="2022-12-08T14:28:13.890" v="10" actId="14100"/>
          <ac:spMkLst>
            <pc:docMk/>
            <pc:sldMk cId="1419435233" sldId="256"/>
            <ac:spMk id="6" creationId="{D94C6CB0-A3A9-43E6-9FA3-8349615FD45B}"/>
          </ac:spMkLst>
        </pc:spChg>
        <pc:spChg chg="add">
          <ac:chgData name="Michaella McCreery" userId="ad2365a8-147e-4813-935a-fa874f2cb94f" providerId="ADAL" clId="{905DC5F2-E034-4BF4-B264-5BCCEE80C725}" dt="2022-12-08T14:29:54.786" v="11"/>
          <ac:spMkLst>
            <pc:docMk/>
            <pc:sldMk cId="1419435233" sldId="256"/>
            <ac:spMk id="7" creationId="{AC90C874-0CFA-4363-9935-B33372220E4F}"/>
          </ac:spMkLst>
        </pc:spChg>
        <pc:picChg chg="mod">
          <ac:chgData name="Michaella McCreery" userId="ad2365a8-147e-4813-935a-fa874f2cb94f" providerId="ADAL" clId="{905DC5F2-E034-4BF4-B264-5BCCEE80C725}" dt="2022-12-08T14:20:41.750" v="4" actId="1076"/>
          <ac:picMkLst>
            <pc:docMk/>
            <pc:sldMk cId="1419435233" sldId="256"/>
            <ac:picMk id="5" creationId="{0819C30B-8E50-4D4F-B490-1C09EA1AA68C}"/>
          </ac:picMkLst>
        </pc:picChg>
      </pc:sldChg>
      <pc:sldMasterChg chg="addSp modSp">
        <pc:chgData name="Michaella McCreery" userId="ad2365a8-147e-4813-935a-fa874f2cb94f" providerId="ADAL" clId="{905DC5F2-E034-4BF4-B264-5BCCEE80C725}" dt="2022-12-08T14:20:01.652" v="3"/>
        <pc:sldMasterMkLst>
          <pc:docMk/>
          <pc:sldMasterMk cId="3248738150" sldId="2147483648"/>
        </pc:sldMasterMkLst>
        <pc:picChg chg="add mod">
          <ac:chgData name="Michaella McCreery" userId="ad2365a8-147e-4813-935a-fa874f2cb94f" providerId="ADAL" clId="{905DC5F2-E034-4BF4-B264-5BCCEE80C725}" dt="2022-12-08T14:19:35.727" v="2" actId="14100"/>
          <ac:picMkLst>
            <pc:docMk/>
            <pc:sldMasterMk cId="3248738150" sldId="2147483648"/>
            <ac:picMk id="7" creationId="{9E2263EB-4601-4ABC-8E59-F851906E5500}"/>
          </ac:picMkLst>
        </pc:picChg>
        <pc:picChg chg="add">
          <ac:chgData name="Michaella McCreery" userId="ad2365a8-147e-4813-935a-fa874f2cb94f" providerId="ADAL" clId="{905DC5F2-E034-4BF4-B264-5BCCEE80C725}" dt="2022-12-08T14:20:01.652" v="3"/>
          <ac:picMkLst>
            <pc:docMk/>
            <pc:sldMasterMk cId="3248738150" sldId="2147483648"/>
            <ac:picMk id="8" creationId="{06B18DCB-3FD7-4A2C-B76B-B6E330CBCA8C}"/>
          </ac:picMkLst>
        </pc:pic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7198A-14B7-4F49-991D-259F85CD9B08}" type="datetimeFigureOut">
              <a:rPr lang="en-US" smtClean="0"/>
              <a:t>12/12/2022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4EBFE1-4435-4AC8-84D6-6B91ED110232}" type="slidenum">
              <a:rPr lang="en-US" smtClean="0"/>
              <a:t>‹#›</a:t>
            </a:fld>
            <a:endParaRPr lang="en-US"/>
          </a:p>
        </p:txBody>
      </p:sp>
    </p:spTree>
    <p:extLst>
      <p:ext uri="{BB962C8B-B14F-4D97-AF65-F5344CB8AC3E}">
        <p14:creationId xmlns:p14="http://schemas.microsoft.com/office/powerpoint/2010/main" val="2671132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self and title of program and your organization</a:t>
            </a:r>
          </a:p>
          <a:p>
            <a:r>
              <a:rPr lang="en-US" dirty="0"/>
              <a:t>Explain that Cultivemos is an organization dedicated to assisting farmers and farm workers manage farm stress. </a:t>
            </a:r>
          </a:p>
          <a:p>
            <a:r>
              <a:rPr lang="en-US" dirty="0"/>
              <a:t>Today we’re going to talk about financial services used in the United states to help manage money.</a:t>
            </a:r>
          </a:p>
          <a:p>
            <a:r>
              <a:rPr lang="en-US" b="1" dirty="0"/>
              <a:t>Note to Facilitator: </a:t>
            </a:r>
            <a:r>
              <a:rPr lang="en-US" dirty="0"/>
              <a:t>Distribute the publication that goes along with this session including the important words to know and the case study.</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8B4EBFE1-4435-4AC8-84D6-6B91ED110232}" type="slidenum">
              <a:rPr lang="en-US" smtClean="0"/>
              <a:t>1</a:t>
            </a:fld>
            <a:endParaRPr lang="en-US"/>
          </a:p>
        </p:txBody>
      </p:sp>
    </p:spTree>
    <p:extLst>
      <p:ext uri="{BB962C8B-B14F-4D97-AF65-F5344CB8AC3E}">
        <p14:creationId xmlns:p14="http://schemas.microsoft.com/office/powerpoint/2010/main" val="1381478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slide</a:t>
            </a:r>
          </a:p>
          <a:p>
            <a:r>
              <a:rPr lang="en-US" dirty="0"/>
              <a:t>Compare and contrast the Banks. </a:t>
            </a:r>
          </a:p>
          <a:p>
            <a:r>
              <a:rPr lang="en-US" dirty="0"/>
              <a:t>Why would one be better over another for Carlos/Isabella?</a:t>
            </a:r>
          </a:p>
        </p:txBody>
      </p:sp>
      <p:sp>
        <p:nvSpPr>
          <p:cNvPr id="4" name="Slide Number Placeholder 3"/>
          <p:cNvSpPr>
            <a:spLocks noGrp="1"/>
          </p:cNvSpPr>
          <p:nvPr>
            <p:ph type="sldNum" sz="quarter" idx="5"/>
          </p:nvPr>
        </p:nvSpPr>
        <p:spPr/>
        <p:txBody>
          <a:bodyPr/>
          <a:lstStyle/>
          <a:p>
            <a:fld id="{8B4EBFE1-4435-4AC8-84D6-6B91ED110232}" type="slidenum">
              <a:rPr lang="en-US" smtClean="0"/>
              <a:t>10</a:t>
            </a:fld>
            <a:endParaRPr lang="en-US"/>
          </a:p>
        </p:txBody>
      </p:sp>
    </p:spTree>
    <p:extLst>
      <p:ext uri="{BB962C8B-B14F-4D97-AF65-F5344CB8AC3E}">
        <p14:creationId xmlns:p14="http://schemas.microsoft.com/office/powerpoint/2010/main" val="31575884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handout and review the materials to assist participants in help understanding how they can use it to comparison shop between financial institutions. </a:t>
            </a:r>
          </a:p>
          <a:p>
            <a:r>
              <a:rPr lang="en-US" b="1" dirty="0"/>
              <a:t>Note to facilitator: A copy of the form is on the next slide.</a:t>
            </a:r>
          </a:p>
          <a:p>
            <a:endParaRPr lang="en-US" dirty="0"/>
          </a:p>
          <a:p>
            <a:endParaRPr lang="en-US" dirty="0"/>
          </a:p>
          <a:p>
            <a:r>
              <a:rPr lang="en-US" b="1" dirty="0"/>
              <a:t>Activity, </a:t>
            </a:r>
            <a:r>
              <a:rPr lang="en-US" dirty="0"/>
              <a:t>bring to the workshop some information from a few banks /credit unions in town and have participants review the materials to see what information is provided. Have them use the information to fill out the handout.</a:t>
            </a:r>
          </a:p>
          <a:p>
            <a:r>
              <a:rPr lang="en-US" dirty="0"/>
              <a:t>Alternatively, you could invite a representative from those institutions to present information to the group.</a:t>
            </a:r>
          </a:p>
        </p:txBody>
      </p:sp>
      <p:sp>
        <p:nvSpPr>
          <p:cNvPr id="4" name="Slide Number Placeholder 3"/>
          <p:cNvSpPr>
            <a:spLocks noGrp="1"/>
          </p:cNvSpPr>
          <p:nvPr>
            <p:ph type="sldNum" sz="quarter" idx="5"/>
          </p:nvPr>
        </p:nvSpPr>
        <p:spPr/>
        <p:txBody>
          <a:bodyPr/>
          <a:lstStyle/>
          <a:p>
            <a:fld id="{8B4EBFE1-4435-4AC8-84D6-6B91ED110232}" type="slidenum">
              <a:rPr lang="en-US" smtClean="0"/>
              <a:t>12</a:t>
            </a:fld>
            <a:endParaRPr lang="en-US"/>
          </a:p>
        </p:txBody>
      </p:sp>
    </p:spTree>
    <p:extLst>
      <p:ext uri="{BB962C8B-B14F-4D97-AF65-F5344CB8AC3E}">
        <p14:creationId xmlns:p14="http://schemas.microsoft.com/office/powerpoint/2010/main" val="3411387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You’ll be given a copy of this to take home.</a:t>
            </a:r>
          </a:p>
        </p:txBody>
      </p:sp>
      <p:sp>
        <p:nvSpPr>
          <p:cNvPr id="4" name="Slide Number Placeholder 3"/>
          <p:cNvSpPr>
            <a:spLocks noGrp="1"/>
          </p:cNvSpPr>
          <p:nvPr>
            <p:ph type="sldNum" sz="quarter" idx="5"/>
          </p:nvPr>
        </p:nvSpPr>
        <p:spPr/>
        <p:txBody>
          <a:bodyPr/>
          <a:lstStyle/>
          <a:p>
            <a:fld id="{8B4EBFE1-4435-4AC8-84D6-6B91ED110232}" type="slidenum">
              <a:rPr lang="en-US" smtClean="0"/>
              <a:t>13</a:t>
            </a:fld>
            <a:endParaRPr lang="en-US"/>
          </a:p>
        </p:txBody>
      </p:sp>
    </p:spTree>
    <p:extLst>
      <p:ext uri="{BB962C8B-B14F-4D97-AF65-F5344CB8AC3E}">
        <p14:creationId xmlns:p14="http://schemas.microsoft.com/office/powerpoint/2010/main" val="2819373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Feel free to add local resources</a:t>
            </a:r>
          </a:p>
        </p:txBody>
      </p:sp>
      <p:sp>
        <p:nvSpPr>
          <p:cNvPr id="4" name="Slide Number Placeholder 3"/>
          <p:cNvSpPr>
            <a:spLocks noGrp="1"/>
          </p:cNvSpPr>
          <p:nvPr>
            <p:ph type="sldNum" sz="quarter" idx="5"/>
          </p:nvPr>
        </p:nvSpPr>
        <p:spPr/>
        <p:txBody>
          <a:bodyPr/>
          <a:lstStyle/>
          <a:p>
            <a:fld id="{8B4EBFE1-4435-4AC8-84D6-6B91ED110232}" type="slidenum">
              <a:rPr lang="en-US" smtClean="0"/>
              <a:t>16</a:t>
            </a:fld>
            <a:endParaRPr lang="en-US"/>
          </a:p>
        </p:txBody>
      </p:sp>
    </p:spTree>
    <p:extLst>
      <p:ext uri="{BB962C8B-B14F-4D97-AF65-F5344CB8AC3E}">
        <p14:creationId xmlns:p14="http://schemas.microsoft.com/office/powerpoint/2010/main" val="71832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Turning your paycheck into cash is an easy way to make purchases. There are financial institutions where you can open an account that enables you to access your money. Two key institutions are:</a:t>
            </a:r>
          </a:p>
          <a:p>
            <a:endParaRPr lang="en-US" dirty="0"/>
          </a:p>
          <a:p>
            <a:pPr marL="457200" marR="0" lvl="1">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Bank</a:t>
            </a:r>
            <a:r>
              <a:rPr lang="en-US" sz="1800" dirty="0">
                <a:effectLst/>
                <a:latin typeface="Calibri" panose="020F0502020204030204" pitchFamily="34" charset="0"/>
                <a:ea typeface="Calibri" panose="020F0502020204030204" pitchFamily="34" charset="0"/>
                <a:cs typeface="Times New Roman" panose="02020603050405020304" pitchFamily="18" charset="0"/>
              </a:rPr>
              <a:t> - financial institution licensed to receive deposits and make loans. Banks are for-profit institutions that must follow federal government rules to ensure that your money is secure. They may a profit by charging fees.</a:t>
            </a:r>
          </a:p>
          <a:p>
            <a:pPr marL="457200" marR="0" lvl="1">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457200" marR="0" lvl="1">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Credit Union</a:t>
            </a:r>
            <a:r>
              <a:rPr lang="en-US" sz="1800" dirty="0">
                <a:effectLst/>
                <a:latin typeface="Calibri" panose="020F0502020204030204" pitchFamily="34" charset="0"/>
                <a:ea typeface="Calibri" panose="020F0502020204030204" pitchFamily="34" charset="0"/>
                <a:cs typeface="Times New Roman" panose="02020603050405020304" pitchFamily="18" charset="0"/>
              </a:rPr>
              <a:t> - a nonprofit-making money cooperative whose members can borrow from pooled deposits at low interest rates. Again, the federal government has rules that ensure your money is safe. Credit unions can also charge fees but because it is a member “owned” organization, the fees tend to be less.</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Financial Services</a:t>
            </a:r>
            <a:r>
              <a:rPr lang="en-US" sz="1800" dirty="0">
                <a:effectLst/>
                <a:latin typeface="Calibri" panose="020F0502020204030204" pitchFamily="34" charset="0"/>
                <a:ea typeface="Calibri" panose="020F0502020204030204" pitchFamily="34" charset="0"/>
                <a:cs typeface="Times New Roman" panose="02020603050405020304" pitchFamily="18" charset="0"/>
              </a:rPr>
              <a:t> - are professional services involving the investment, lending, and management of money and savings.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Savings Account</a:t>
            </a:r>
            <a:r>
              <a:rPr lang="en-US" sz="1800" dirty="0">
                <a:effectLst/>
                <a:latin typeface="Calibri" panose="020F0502020204030204" pitchFamily="34" charset="0"/>
                <a:ea typeface="Calibri" panose="020F0502020204030204" pitchFamily="34" charset="0"/>
                <a:cs typeface="Times New Roman" panose="02020603050405020304" pitchFamily="18" charset="0"/>
              </a:rPr>
              <a:t> – a deposit  account held at a financial institution that earns interest. </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Checking Account</a:t>
            </a:r>
            <a:r>
              <a:rPr lang="en-US" sz="1800" dirty="0">
                <a:effectLst/>
                <a:latin typeface="Calibri" panose="020F0502020204030204" pitchFamily="34" charset="0"/>
                <a:ea typeface="Calibri" panose="020F0502020204030204" pitchFamily="34" charset="0"/>
                <a:cs typeface="Times New Roman" panose="02020603050405020304" pitchFamily="18" charset="0"/>
              </a:rPr>
              <a:t> - is a deposit account held at a financial institution that allows the money to be available to the account owner for frequent and immediate access by the account owner.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Interest</a:t>
            </a:r>
            <a:r>
              <a:rPr lang="en-US" sz="1800" dirty="0">
                <a:effectLst/>
                <a:latin typeface="Calibri" panose="020F0502020204030204" pitchFamily="34" charset="0"/>
                <a:ea typeface="Calibri" panose="020F0502020204030204" pitchFamily="34" charset="0"/>
                <a:cs typeface="Times New Roman" panose="02020603050405020304" pitchFamily="18" charset="0"/>
              </a:rPr>
              <a:t> - money paid regularly at a particular rate for the use of money lent. For a savings account, interest is earned on money held in the account.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It is important to comparison shop among banks and credit unions to see what will work best for your needs. Things to consider include:</a:t>
            </a:r>
          </a:p>
          <a:p>
            <a:r>
              <a:rPr lang="en-US" dirty="0"/>
              <a:t>How </a:t>
            </a:r>
          </a:p>
        </p:txBody>
      </p:sp>
      <p:sp>
        <p:nvSpPr>
          <p:cNvPr id="4" name="Slide Number Placeholder 3"/>
          <p:cNvSpPr>
            <a:spLocks noGrp="1"/>
          </p:cNvSpPr>
          <p:nvPr>
            <p:ph type="sldNum" sz="quarter" idx="5"/>
          </p:nvPr>
        </p:nvSpPr>
        <p:spPr/>
        <p:txBody>
          <a:bodyPr/>
          <a:lstStyle/>
          <a:p>
            <a:fld id="{8B4EBFE1-4435-4AC8-84D6-6B91ED110232}" type="slidenum">
              <a:rPr lang="en-US" smtClean="0"/>
              <a:t>2</a:t>
            </a:fld>
            <a:endParaRPr lang="en-US"/>
          </a:p>
        </p:txBody>
      </p:sp>
    </p:spTree>
    <p:extLst>
      <p:ext uri="{BB962C8B-B14F-4D97-AF65-F5344CB8AC3E}">
        <p14:creationId xmlns:p14="http://schemas.microsoft.com/office/powerpoint/2010/main" val="3088072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dirty="0">
                <a:effectLst/>
                <a:latin typeface="Calibri" panose="020F0502020204030204" pitchFamily="34" charset="0"/>
                <a:ea typeface="Calibri" panose="020F0502020204030204" pitchFamily="34" charset="0"/>
                <a:cs typeface="Times New Roman" panose="02020603050405020304" pitchFamily="18" charset="0"/>
              </a:rPr>
              <a:t>Both banks and credit unions offer checking and savings accounts. These two types of accounts provide different ways to manage your money. A checking account helps you access your money in a variety of ways so you can pay bills and have cash for spending. A savings account is used to set money aside for future purposes and to meet savings goals. The advantage of a savings account is that the financial institution pays you to have your money. You will earn interest on your money each month.  Lets go over some important words to know when it comes to these types of accounts.</a:t>
            </a:r>
          </a:p>
          <a:p>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b="1" dirty="0">
                <a:effectLst/>
                <a:latin typeface="Calibri" panose="020F0502020204030204" pitchFamily="34" charset="0"/>
                <a:ea typeface="Calibri" panose="020F0502020204030204" pitchFamily="34" charset="0"/>
                <a:cs typeface="Times New Roman" panose="02020603050405020304" pitchFamily="18" charset="0"/>
              </a:rPr>
              <a:t>Deposit</a:t>
            </a:r>
            <a:r>
              <a:rPr lang="en-US" sz="1800" dirty="0">
                <a:effectLst/>
                <a:latin typeface="Calibri" panose="020F0502020204030204" pitchFamily="34" charset="0"/>
                <a:ea typeface="Calibri" panose="020F0502020204030204" pitchFamily="34" charset="0"/>
                <a:cs typeface="Times New Roman" panose="02020603050405020304" pitchFamily="18" charset="0"/>
              </a:rPr>
              <a:t> - a sum of money placed or kept in a bank account. As an employee, you can usually have your paycheck automatically deposited in your account through direct deposit.  You and your employer would set this up. You would need to have your bank/credit union account set up and you would provide the account number to your employer. Direct deposit means the employer automatically sends the amount to the financial institution. You would not receive cash or a paycheck. You would receive a pay stub that outlines information about your earnings and tax payments. This document would come from your employer.</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Debit Card</a:t>
            </a:r>
            <a:r>
              <a:rPr lang="en-US" sz="1800" dirty="0">
                <a:effectLst/>
                <a:latin typeface="Calibri" panose="020F0502020204030204" pitchFamily="34" charset="0"/>
                <a:ea typeface="Calibri" panose="020F0502020204030204" pitchFamily="34" charset="0"/>
                <a:cs typeface="Times New Roman" panose="02020603050405020304" pitchFamily="18" charset="0"/>
              </a:rPr>
              <a:t> - a card issued by a bank allowing the holder to make a transfer money electronically to another bank account when making a purchase. Debit cards can also be used to acquire cash at ATM machines (Automated Teller Machine).</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ATM (Automated Teller Machine</a:t>
            </a:r>
            <a:r>
              <a:rPr lang="en-US" sz="1800" dirty="0">
                <a:effectLst/>
                <a:latin typeface="Calibri" panose="020F0502020204030204" pitchFamily="34" charset="0"/>
                <a:ea typeface="Calibri" panose="020F0502020204030204" pitchFamily="34" charset="0"/>
                <a:cs typeface="Times New Roman" panose="02020603050405020304" pitchFamily="18" charset="0"/>
              </a:rPr>
              <a:t>) - a machine that dispenses cash or performs other banking services when an account holder inserts a bank card.</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Online/Mobile Bill Payment</a:t>
            </a:r>
            <a:r>
              <a:rPr lang="en-US" sz="1800" dirty="0">
                <a:effectLst/>
                <a:latin typeface="Calibri" panose="020F0502020204030204" pitchFamily="34" charset="0"/>
                <a:ea typeface="Calibri" panose="020F0502020204030204" pitchFamily="34" charset="0"/>
                <a:cs typeface="Times New Roman" panose="02020603050405020304" pitchFamily="18" charset="0"/>
              </a:rPr>
              <a:t> - secure electronic service that allows customers to pay bills without having to write paper checks and mail them.</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Paper Check</a:t>
            </a:r>
            <a:r>
              <a:rPr lang="en-US" sz="1800" dirty="0">
                <a:effectLst/>
                <a:latin typeface="Calibri" panose="020F0502020204030204" pitchFamily="34" charset="0"/>
                <a:ea typeface="Calibri" panose="020F0502020204030204" pitchFamily="34" charset="0"/>
                <a:cs typeface="Times New Roman" panose="02020603050405020304" pitchFamily="18" charset="0"/>
              </a:rPr>
              <a:t> - is used as a source of information to conduct a financial transaction.</a:t>
            </a: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rPr>
              <a:t>With savings accounts you earn interest on your deposit. How much interest depends on the financial institution. You can shop around for the best rates.  Some savings accounts have rules about how often you can take money out or require a minimum deposit to have the account.</a:t>
            </a:r>
            <a:endParaRPr lang="en-US" dirty="0"/>
          </a:p>
        </p:txBody>
      </p:sp>
      <p:sp>
        <p:nvSpPr>
          <p:cNvPr id="4" name="Slide Number Placeholder 3"/>
          <p:cNvSpPr>
            <a:spLocks noGrp="1"/>
          </p:cNvSpPr>
          <p:nvPr>
            <p:ph type="sldNum" sz="quarter" idx="5"/>
          </p:nvPr>
        </p:nvSpPr>
        <p:spPr/>
        <p:txBody>
          <a:bodyPr/>
          <a:lstStyle/>
          <a:p>
            <a:fld id="{8B4EBFE1-4435-4AC8-84D6-6B91ED110232}" type="slidenum">
              <a:rPr lang="en-US" smtClean="0"/>
              <a:t>3</a:t>
            </a:fld>
            <a:endParaRPr lang="en-US"/>
          </a:p>
        </p:txBody>
      </p:sp>
    </p:spTree>
    <p:extLst>
      <p:ext uri="{BB962C8B-B14F-4D97-AF65-F5344CB8AC3E}">
        <p14:creationId xmlns:p14="http://schemas.microsoft.com/office/powerpoint/2010/main" val="1639155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How do you decide?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Many people in the US have both a savings account and checking account. Money is deposited into the checking account and then some funds are moved to or deposited into the savings account to help reach financial goals, save for periodic expenses or to have some money set aside for unexpected expenses or emergencies. One of the advantages of having a financial account is that  transactions which is a financial agreement carried out between a buyer and a seller to exchange a product or service for payment are monitored and you will receive a statement of these actions.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Some farm workers have both types of accounts to manage their money. – one for saving and one for using their money to pay expenses and bills. Here are some questions to consider when deciding what will work best for you: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Determine how often you might need to pay bills and how you pay them.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Do you have a secure way to track how and when you pay bills?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Do you get receipts for your payments?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A checking account can help to document your payments so you have proof you paid and how much.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How do you want to access your money? As we’ve learned there are a variety of ways to access the money in the account, think about the best way you need to access funds.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How expensive will it be to have an account.  You will want to compare the cost of managing funds and the safety of those funds compared to the way you are managing those funds now. For example, how much does it cost to cash a paycheck and can you keep track of the cash once you have a pocket full? How much does cash checking service cost compared to having a checking account? Compare fees across accounts.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effectLst/>
                <a:latin typeface="Calibri" panose="020F0502020204030204" pitchFamily="34" charset="0"/>
                <a:ea typeface="Calibri" panose="020F0502020204030204" pitchFamily="34" charset="0"/>
                <a:cs typeface="Times New Roman" panose="02020603050405020304" pitchFamily="18" charset="0"/>
              </a:rPr>
              <a:t>With respect to a savings account do you want to have money for unexpected and periodic  expenses? If you have just a checking account, will you be able to not spend it all and set aside money for future expenses?  Many people open a savings account so they don’t “touch” the money until needed.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B4EBFE1-4435-4AC8-84D6-6B91ED110232}" type="slidenum">
              <a:rPr lang="en-US" smtClean="0"/>
              <a:t>4</a:t>
            </a:fld>
            <a:endParaRPr lang="en-US"/>
          </a:p>
        </p:txBody>
      </p:sp>
    </p:spTree>
    <p:extLst>
      <p:ext uri="{BB962C8B-B14F-4D97-AF65-F5344CB8AC3E}">
        <p14:creationId xmlns:p14="http://schemas.microsoft.com/office/powerpoint/2010/main" val="1002324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Ultimately to</a:t>
            </a:r>
            <a:r>
              <a:rPr lang="en-US" sz="1200" dirty="0">
                <a:effectLst/>
                <a:latin typeface="Arial" panose="020B0604020202020204" pitchFamily="34" charset="0"/>
                <a:ea typeface="Calibri" panose="020F0502020204030204" pitchFamily="34" charset="0"/>
                <a:cs typeface="Times New Roman" panose="02020603050405020304" pitchFamily="18" charset="0"/>
              </a:rPr>
              <a:t> decide which type of account(s), think about </a:t>
            </a:r>
            <a:r>
              <a:rPr lang="en-US" sz="1200" b="1" u="sng" dirty="0">
                <a:effectLst/>
                <a:latin typeface="Arial" panose="020B0604020202020204" pitchFamily="34" charset="0"/>
                <a:ea typeface="Calibri" panose="020F0502020204030204" pitchFamily="34" charset="0"/>
                <a:cs typeface="Times New Roman" panose="02020603050405020304" pitchFamily="18" charset="0"/>
              </a:rPr>
              <a:t>how you need to access </a:t>
            </a:r>
            <a:r>
              <a:rPr lang="en-US" sz="1200" dirty="0">
                <a:effectLst/>
                <a:latin typeface="Arial" panose="020B0604020202020204" pitchFamily="34" charset="0"/>
                <a:ea typeface="Calibri" panose="020F0502020204030204" pitchFamily="34" charset="0"/>
                <a:cs typeface="Times New Roman" panose="02020603050405020304" pitchFamily="18" charset="0"/>
              </a:rPr>
              <a:t>and use your money and if you have savings goals. </a:t>
            </a:r>
          </a:p>
          <a:p>
            <a:endParaRPr lang="en-US" dirty="0"/>
          </a:p>
          <a:p>
            <a:r>
              <a:rPr lang="en-US" dirty="0"/>
              <a:t>If you are just spending money then just a checking.</a:t>
            </a:r>
          </a:p>
          <a:p>
            <a:r>
              <a:rPr lang="en-US" dirty="0"/>
              <a:t>If you need to save money then both.</a:t>
            </a:r>
          </a:p>
          <a:p>
            <a:endParaRPr lang="en-US" dirty="0"/>
          </a:p>
          <a:p>
            <a:r>
              <a:rPr lang="en-US" dirty="0"/>
              <a:t>Ask, which account do you think would work best for you? What would make managing your money easy?</a:t>
            </a:r>
          </a:p>
          <a:p>
            <a:endParaRPr lang="en-US" dirty="0"/>
          </a:p>
          <a:p>
            <a:r>
              <a:rPr lang="en-US" dirty="0"/>
              <a:t>Aski, are there questions about these two types of accounts?</a:t>
            </a:r>
          </a:p>
        </p:txBody>
      </p:sp>
      <p:sp>
        <p:nvSpPr>
          <p:cNvPr id="4" name="Slide Number Placeholder 3"/>
          <p:cNvSpPr>
            <a:spLocks noGrp="1"/>
          </p:cNvSpPr>
          <p:nvPr>
            <p:ph type="sldNum" sz="quarter" idx="5"/>
          </p:nvPr>
        </p:nvSpPr>
        <p:spPr/>
        <p:txBody>
          <a:bodyPr/>
          <a:lstStyle/>
          <a:p>
            <a:fld id="{8B4EBFE1-4435-4AC8-84D6-6B91ED110232}" type="slidenum">
              <a:rPr lang="en-US" smtClean="0"/>
              <a:t>5</a:t>
            </a:fld>
            <a:endParaRPr lang="en-US"/>
          </a:p>
        </p:txBody>
      </p:sp>
    </p:spTree>
    <p:extLst>
      <p:ext uri="{BB962C8B-B14F-4D97-AF65-F5344CB8AC3E}">
        <p14:creationId xmlns:p14="http://schemas.microsoft.com/office/powerpoint/2010/main" val="2343511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Arial" panose="020B0604020202020204" pitchFamily="34" charset="0"/>
                <a:ea typeface="Calibri" panose="020F0502020204030204" pitchFamily="34" charset="0"/>
                <a:cs typeface="Times New Roman" panose="02020603050405020304" pitchFamily="18" charset="0"/>
              </a:rPr>
              <a:t>For most banks and credit unions you become a customer or member once you open an account. To open an account you will need to verify your name, date of birth, address and id number. You may also provide an email so that they can send you statements via email.  Depending on the institution they may accept different types of ID numbers. These include a social security number, a Individual taxpayer identification number or other government issued identification.  You may need to  visit different banks or credit unions to find out what types of accounts they offer, and what types of I.D. numbers they accept.  Work with your employer to find the local institutions you can work with.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8B4EBFE1-4435-4AC8-84D6-6B91ED110232}" type="slidenum">
              <a:rPr lang="en-US" smtClean="0"/>
              <a:t>6</a:t>
            </a:fld>
            <a:endParaRPr lang="en-US"/>
          </a:p>
        </p:txBody>
      </p:sp>
    </p:spTree>
    <p:extLst>
      <p:ext uri="{BB962C8B-B14F-4D97-AF65-F5344CB8AC3E}">
        <p14:creationId xmlns:p14="http://schemas.microsoft.com/office/powerpoint/2010/main" val="2408416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tabLst>
                <a:tab pos="4991100" algn="l"/>
              </a:tabLst>
            </a:pPr>
            <a:r>
              <a:rPr lang="en-US" sz="1800" dirty="0">
                <a:effectLst/>
                <a:latin typeface="Arial" panose="020B0604020202020204" pitchFamily="34" charset="0"/>
                <a:ea typeface="Calibri" panose="020F0502020204030204" pitchFamily="34" charset="0"/>
                <a:cs typeface="Times New Roman" panose="02020603050405020304" pitchFamily="18" charset="0"/>
              </a:rPr>
              <a:t> We’ve talked already a little about the types of questions </a:t>
            </a:r>
            <a:r>
              <a:rPr lang="en-US" sz="1800" dirty="0" err="1">
                <a:effectLst/>
                <a:latin typeface="Arial" panose="020B0604020202020204" pitchFamily="34" charset="0"/>
                <a:ea typeface="Calibri" panose="020F0502020204030204" pitchFamily="34" charset="0"/>
                <a:cs typeface="Times New Roman" panose="02020603050405020304" pitchFamily="18" charset="0"/>
              </a:rPr>
              <a:t>yo</a:t>
            </a:r>
            <a:r>
              <a:rPr lang="en-US" sz="1800" dirty="0">
                <a:effectLst/>
                <a:latin typeface="Arial" panose="020B0604020202020204" pitchFamily="34" charset="0"/>
                <a:ea typeface="Calibri" panose="020F0502020204030204" pitchFamily="34" charset="0"/>
                <a:cs typeface="Times New Roman" panose="02020603050405020304" pitchFamily="18" charset="0"/>
              </a:rPr>
              <a:t> might ask to help decide which financial institution of account to have but lets go a little deeper.  To decide which type of account(s), think about how you need to access and use your money and if you have savings goals. Some information you will want to ask about are the following important words to know:</a:t>
            </a:r>
          </a:p>
          <a:p>
            <a:pPr marL="0" marR="0">
              <a:spcBef>
                <a:spcPts val="0"/>
              </a:spcBef>
              <a:spcAft>
                <a:spcPts val="0"/>
              </a:spcAft>
              <a:tabLst>
                <a:tab pos="4991100" algn="l"/>
              </a:tabLst>
            </a:pP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4991100"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Minimum Balance</a:t>
            </a:r>
            <a:r>
              <a:rPr lang="en-US" sz="1800" dirty="0">
                <a:effectLst/>
                <a:latin typeface="Calibri" panose="020F0502020204030204" pitchFamily="34" charset="0"/>
                <a:ea typeface="Calibri" panose="020F0502020204030204" pitchFamily="34" charset="0"/>
                <a:cs typeface="Times New Roman" panose="02020603050405020304" pitchFamily="18" charset="0"/>
              </a:rPr>
              <a:t> - a minimum amount of money that needs to stay in the account in order to maintain the account or not pay fees.</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Monthly Fees or Service Charges</a:t>
            </a:r>
            <a:r>
              <a:rPr lang="en-US" sz="1800" dirty="0">
                <a:effectLst/>
                <a:latin typeface="Calibri" panose="020F0502020204030204" pitchFamily="34" charset="0"/>
                <a:ea typeface="Calibri" panose="020F0502020204030204" pitchFamily="34" charset="0"/>
                <a:cs typeface="Times New Roman" panose="02020603050405020304" pitchFamily="18" charset="0"/>
              </a:rPr>
              <a:t> - a fee collected to pay for services related to the primary product or service being purchased; in this case it would be use of an account.</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Mobile Deposit</a:t>
            </a:r>
            <a:r>
              <a:rPr lang="en-US" sz="1800" dirty="0">
                <a:effectLst/>
                <a:latin typeface="Calibri" panose="020F0502020204030204" pitchFamily="34" charset="0"/>
                <a:ea typeface="Calibri" panose="020F0502020204030204" pitchFamily="34" charset="0"/>
                <a:cs typeface="Times New Roman" panose="02020603050405020304" pitchFamily="18" charset="0"/>
              </a:rPr>
              <a:t> - is a way to deposit a check without physically going to the bank. Using a mobile device with a camera—such as a smartphone or a tablet—it's easy to take a picture of the check, which is then uploaded through the bank's mobile app.</a:t>
            </a:r>
          </a:p>
          <a:p>
            <a:pPr marL="0" marR="0">
              <a:spcBef>
                <a:spcPts val="0"/>
              </a:spcBef>
              <a:spcAft>
                <a:spcPts val="0"/>
              </a:spcAft>
              <a:tabLst>
                <a:tab pos="499110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alibri" panose="020F0502020204030204" pitchFamily="34" charset="0"/>
                <a:ea typeface="Calibri" panose="020F0502020204030204" pitchFamily="34" charset="0"/>
                <a:cs typeface="Times New Roman" panose="02020603050405020304" pitchFamily="18" charset="0"/>
              </a:rPr>
              <a:t>Online/Mobile Bill Payment</a:t>
            </a:r>
            <a:r>
              <a:rPr lang="en-US" sz="1800" dirty="0">
                <a:effectLst/>
                <a:latin typeface="Calibri" panose="020F0502020204030204" pitchFamily="34" charset="0"/>
                <a:ea typeface="Calibri" panose="020F0502020204030204" pitchFamily="34" charset="0"/>
                <a:cs typeface="Times New Roman" panose="02020603050405020304" pitchFamily="18" charset="0"/>
              </a:rPr>
              <a:t> - secure electronic service that allows customers to pay bills without having to write paper checks and mail them.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Direct Deposit</a:t>
            </a:r>
            <a:r>
              <a:rPr lang="en-US" sz="1800" dirty="0">
                <a:effectLst/>
                <a:latin typeface="Calibri" panose="020F0502020204030204" pitchFamily="34" charset="0"/>
                <a:ea typeface="Calibri" panose="020F0502020204030204" pitchFamily="34" charset="0"/>
                <a:cs typeface="Times New Roman" panose="02020603050405020304" pitchFamily="18" charset="0"/>
              </a:rPr>
              <a:t> - the electronic transfer of a payment directly from the account of the payer (employer) to the recipient's (employee’s) account.</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Who can be on your account? Can you share the account with loved ones in your home country?</a:t>
            </a:r>
          </a:p>
          <a:p>
            <a:pPr marL="0" marR="0">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r>
              <a:rPr lang="en-US" dirty="0"/>
              <a:t>Remember that you can always close the accounts when you leave the U.S. </a:t>
            </a:r>
          </a:p>
          <a:p>
            <a:r>
              <a:rPr lang="en-US" dirty="0"/>
              <a:t>Make the most of your money by choosing an account that best suits your needs.</a:t>
            </a:r>
            <a:br>
              <a:rPr lang="en-US" dirty="0"/>
            </a:br>
            <a:endParaRPr lang="en-US" dirty="0"/>
          </a:p>
        </p:txBody>
      </p:sp>
      <p:sp>
        <p:nvSpPr>
          <p:cNvPr id="4" name="Slide Number Placeholder 3"/>
          <p:cNvSpPr>
            <a:spLocks noGrp="1"/>
          </p:cNvSpPr>
          <p:nvPr>
            <p:ph type="sldNum" sz="quarter" idx="5"/>
          </p:nvPr>
        </p:nvSpPr>
        <p:spPr/>
        <p:txBody>
          <a:bodyPr/>
          <a:lstStyle/>
          <a:p>
            <a:fld id="{8B4EBFE1-4435-4AC8-84D6-6B91ED110232}" type="slidenum">
              <a:rPr lang="en-US" smtClean="0"/>
              <a:t>7</a:t>
            </a:fld>
            <a:endParaRPr lang="en-US"/>
          </a:p>
        </p:txBody>
      </p:sp>
    </p:spTree>
    <p:extLst>
      <p:ext uri="{BB962C8B-B14F-4D97-AF65-F5344CB8AC3E}">
        <p14:creationId xmlns:p14="http://schemas.microsoft.com/office/powerpoint/2010/main" val="1450321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meet Dani who is a farm working in the US. We are going to review this case study to learn more about options Dani will make about using a financial institution.</a:t>
            </a:r>
          </a:p>
          <a:p>
            <a:endParaRPr lang="en-US" dirty="0"/>
          </a:p>
          <a:p>
            <a:r>
              <a:rPr lang="en-US" dirty="0"/>
              <a:t>Dani came to work in the United States and now has a job as a farmworker. </a:t>
            </a:r>
          </a:p>
          <a:p>
            <a:r>
              <a:rPr lang="en-US" dirty="0"/>
              <a:t>Dani does not know what to do with the cash they have from their paycheck. </a:t>
            </a:r>
          </a:p>
          <a:p>
            <a:r>
              <a:rPr lang="en-US" dirty="0"/>
              <a:t>Dani sends some of their money back home to the family but still has cash to keep with them to pay for expenses. </a:t>
            </a:r>
          </a:p>
          <a:p>
            <a:r>
              <a:rPr lang="en-US" dirty="0"/>
              <a:t>Dani heard about other workers having money stolen from them and is worried that something might happen to their cash</a:t>
            </a:r>
          </a:p>
          <a:p>
            <a:endParaRPr lang="en-US" dirty="0"/>
          </a:p>
        </p:txBody>
      </p:sp>
      <p:sp>
        <p:nvSpPr>
          <p:cNvPr id="4" name="Slide Number Placeholder 3"/>
          <p:cNvSpPr>
            <a:spLocks noGrp="1"/>
          </p:cNvSpPr>
          <p:nvPr>
            <p:ph type="sldNum" sz="quarter" idx="5"/>
          </p:nvPr>
        </p:nvSpPr>
        <p:spPr/>
        <p:txBody>
          <a:bodyPr/>
          <a:lstStyle/>
          <a:p>
            <a:fld id="{8B4EBFE1-4435-4AC8-84D6-6B91ED110232}" type="slidenum">
              <a:rPr lang="en-US" smtClean="0"/>
              <a:t>8</a:t>
            </a:fld>
            <a:endParaRPr lang="en-US"/>
          </a:p>
        </p:txBody>
      </p:sp>
    </p:spTree>
    <p:extLst>
      <p:ext uri="{BB962C8B-B14F-4D97-AF65-F5344CB8AC3E}">
        <p14:creationId xmlns:p14="http://schemas.microsoft.com/office/powerpoint/2010/main" val="1165297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 to read through the case study</a:t>
            </a:r>
          </a:p>
        </p:txBody>
      </p:sp>
      <p:sp>
        <p:nvSpPr>
          <p:cNvPr id="4" name="Slide Number Placeholder 3"/>
          <p:cNvSpPr>
            <a:spLocks noGrp="1"/>
          </p:cNvSpPr>
          <p:nvPr>
            <p:ph type="sldNum" sz="quarter" idx="5"/>
          </p:nvPr>
        </p:nvSpPr>
        <p:spPr/>
        <p:txBody>
          <a:bodyPr/>
          <a:lstStyle/>
          <a:p>
            <a:fld id="{8B4EBFE1-4435-4AC8-84D6-6B91ED110232}" type="slidenum">
              <a:rPr lang="en-US" smtClean="0"/>
              <a:t>9</a:t>
            </a:fld>
            <a:endParaRPr lang="en-US"/>
          </a:p>
        </p:txBody>
      </p:sp>
    </p:spTree>
    <p:extLst>
      <p:ext uri="{BB962C8B-B14F-4D97-AF65-F5344CB8AC3E}">
        <p14:creationId xmlns:p14="http://schemas.microsoft.com/office/powerpoint/2010/main" val="1272185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6A462-FA19-54E0-958F-39798A7372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4F2326-A8BC-A651-9DAD-95BB770365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D7F282-EBE3-93FF-BD28-CAD7EC13FA11}"/>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5" name="Footer Placeholder 4">
            <a:extLst>
              <a:ext uri="{FF2B5EF4-FFF2-40B4-BE49-F238E27FC236}">
                <a16:creationId xmlns:a16="http://schemas.microsoft.com/office/drawing/2014/main" id="{DB5379D2-765D-4BFF-DE2F-9A5A06B81F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D3E7DE-58C7-85B8-93B7-2E7BB29FB8FD}"/>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3421663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7B465-9999-671B-444D-0CDE8181C8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3DA639-D8DA-792C-814D-8D7D7B5EEC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B2D85B-AA7E-B962-8FAB-DB301E93B4FF}"/>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5" name="Footer Placeholder 4">
            <a:extLst>
              <a:ext uri="{FF2B5EF4-FFF2-40B4-BE49-F238E27FC236}">
                <a16:creationId xmlns:a16="http://schemas.microsoft.com/office/drawing/2014/main" id="{F0016232-49B0-8DE6-56D8-632A8C089A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4CE57F-0486-B4D4-CADC-69235A2BE75F}"/>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56597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CF6EF2-AA22-5735-54A4-4C2B1D2038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C3F914-44B1-CDCC-D2D6-6F33D6BF8B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2B4F42-97CA-996C-A1DF-40715FFEF1E9}"/>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5" name="Footer Placeholder 4">
            <a:extLst>
              <a:ext uri="{FF2B5EF4-FFF2-40B4-BE49-F238E27FC236}">
                <a16:creationId xmlns:a16="http://schemas.microsoft.com/office/drawing/2014/main" id="{4D512B92-FFE0-ABF1-0828-8116EFF361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D43CB7-177D-8F9B-141D-4E6F81446D64}"/>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2169780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FBA24B-3217-B46E-070C-0E2625997C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CC8166-2F9B-8E18-348E-AB534C599F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79C6B6-C569-412A-8D94-7EA3FD0C22ED}"/>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5" name="Footer Placeholder 4">
            <a:extLst>
              <a:ext uri="{FF2B5EF4-FFF2-40B4-BE49-F238E27FC236}">
                <a16:creationId xmlns:a16="http://schemas.microsoft.com/office/drawing/2014/main" id="{3548CBFD-0793-1114-14F5-A8CF06B28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8EA8B2-7C2A-165A-FB07-709BB2B29412}"/>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1262143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20B4-71E5-846C-E8B9-02B5C4934D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77C4B3-BFE6-851B-ADCF-B0C043832B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D5AD57-77B7-4460-C11C-657D306D1CF8}"/>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5" name="Footer Placeholder 4">
            <a:extLst>
              <a:ext uri="{FF2B5EF4-FFF2-40B4-BE49-F238E27FC236}">
                <a16:creationId xmlns:a16="http://schemas.microsoft.com/office/drawing/2014/main" id="{1CC48213-505C-170D-72A0-CE01AC70C4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102BB6-CBB1-2A2B-1822-D10FCB01E676}"/>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524624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DAFDB-ABF7-76DA-1DBC-2AEFFFAD66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A43526-18C9-2A24-FCE3-951BBFC369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AF26A9-3999-49DF-E338-59B2E78816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951DA4-EED9-B7A7-57EE-DD1290A5E98D}"/>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6" name="Footer Placeholder 5">
            <a:extLst>
              <a:ext uri="{FF2B5EF4-FFF2-40B4-BE49-F238E27FC236}">
                <a16:creationId xmlns:a16="http://schemas.microsoft.com/office/drawing/2014/main" id="{62D1F846-EDDF-D77F-AB9B-0CB1D5EA3D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8EF6A4-2366-BE56-E42C-63A211150F09}"/>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499348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5DC7F-5D48-AA2B-1FE3-9D8F5B3208C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CB8573-AF7A-255D-9276-BFFCC83F4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555B5B-8584-18F9-47F7-98843C8DCF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7A1E20-CA2C-2186-72E6-2D856EB12D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8CFFCC-9D5B-F122-9169-6CE2521A6C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460291-55A7-BF0D-0D80-95C4549684BB}"/>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8" name="Footer Placeholder 7">
            <a:extLst>
              <a:ext uri="{FF2B5EF4-FFF2-40B4-BE49-F238E27FC236}">
                <a16:creationId xmlns:a16="http://schemas.microsoft.com/office/drawing/2014/main" id="{F3E0C605-578D-B187-0095-8328D1524F4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1ABA6F-657F-468D-5107-6AA73255F4EB}"/>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3422139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3E127-EE35-A719-02D0-B15E5CE3C6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5F28A4-E581-4CBE-5C73-949A59F4D9AF}"/>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4" name="Footer Placeholder 3">
            <a:extLst>
              <a:ext uri="{FF2B5EF4-FFF2-40B4-BE49-F238E27FC236}">
                <a16:creationId xmlns:a16="http://schemas.microsoft.com/office/drawing/2014/main" id="{8E4FD1BA-2451-3DB4-3C0F-A522BE761E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661912-B484-FABA-34CE-D9D71A041E1A}"/>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3472594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0F5B7F-EF7F-3A58-BCAB-7C489388575A}"/>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3" name="Footer Placeholder 2">
            <a:extLst>
              <a:ext uri="{FF2B5EF4-FFF2-40B4-BE49-F238E27FC236}">
                <a16:creationId xmlns:a16="http://schemas.microsoft.com/office/drawing/2014/main" id="{55C5B200-4353-01E3-D633-42AE8347E4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8BA991-48E8-991F-BE8B-FB5B4560E2A8}"/>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3971602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163AE-4A2E-A205-B49E-AA07B0CF1C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F1C42BA-7A0F-A618-F1D5-E1E9F3E8B4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81C7B1-F587-2A61-1A64-F8B62A241A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BBD9EE-5AE2-C40C-A419-217318111E91}"/>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6" name="Footer Placeholder 5">
            <a:extLst>
              <a:ext uri="{FF2B5EF4-FFF2-40B4-BE49-F238E27FC236}">
                <a16:creationId xmlns:a16="http://schemas.microsoft.com/office/drawing/2014/main" id="{91131098-44A2-3290-9991-CA59774860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7E225C-E170-F388-11B4-E6B620215509}"/>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151314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26A25-856A-C6AF-4E85-6EC813E1CA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918612-4A2B-0286-D7D1-FA995C42DB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ED5E7D-5430-041C-5242-FD7BFD169B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8D4663-9921-5D9D-6953-30C467F650B6}"/>
              </a:ext>
            </a:extLst>
          </p:cNvPr>
          <p:cNvSpPr>
            <a:spLocks noGrp="1"/>
          </p:cNvSpPr>
          <p:nvPr>
            <p:ph type="dt" sz="half" idx="10"/>
          </p:nvPr>
        </p:nvSpPr>
        <p:spPr/>
        <p:txBody>
          <a:bodyPr/>
          <a:lstStyle/>
          <a:p>
            <a:fld id="{0BCF8BF0-7607-4A98-AA0F-D1B122F0DB51}" type="datetimeFigureOut">
              <a:rPr lang="en-US" smtClean="0"/>
              <a:t>12/12/2022</a:t>
            </a:fld>
            <a:endParaRPr lang="en-US"/>
          </a:p>
        </p:txBody>
      </p:sp>
      <p:sp>
        <p:nvSpPr>
          <p:cNvPr id="6" name="Footer Placeholder 5">
            <a:extLst>
              <a:ext uri="{FF2B5EF4-FFF2-40B4-BE49-F238E27FC236}">
                <a16:creationId xmlns:a16="http://schemas.microsoft.com/office/drawing/2014/main" id="{D925EE9C-AE34-D16D-CB8E-76D3F11193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2BBD1A-DDCC-E976-9F05-1F9361EF02BA}"/>
              </a:ext>
            </a:extLst>
          </p:cNvPr>
          <p:cNvSpPr>
            <a:spLocks noGrp="1"/>
          </p:cNvSpPr>
          <p:nvPr>
            <p:ph type="sldNum" sz="quarter" idx="12"/>
          </p:nvPr>
        </p:nvSpPr>
        <p:spPr/>
        <p:txBody>
          <a:bodyPr/>
          <a:lstStyle/>
          <a:p>
            <a:fld id="{F22D8369-5FCD-4FC5-8099-9FA7BBB2B9CD}" type="slidenum">
              <a:rPr lang="en-US" smtClean="0"/>
              <a:t>‹#›</a:t>
            </a:fld>
            <a:endParaRPr lang="en-US"/>
          </a:p>
        </p:txBody>
      </p:sp>
    </p:spTree>
    <p:extLst>
      <p:ext uri="{BB962C8B-B14F-4D97-AF65-F5344CB8AC3E}">
        <p14:creationId xmlns:p14="http://schemas.microsoft.com/office/powerpoint/2010/main" val="855866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E35F14-8DBE-D8C8-5C5A-02AA6E74E4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4D3DB9-302C-758C-0077-B65D575E6D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1F404-CF43-341E-C6FC-80F88E9BF0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F8BF0-7607-4A98-AA0F-D1B122F0DB51}" type="datetimeFigureOut">
              <a:rPr lang="en-US" smtClean="0"/>
              <a:t>12/12/2022</a:t>
            </a:fld>
            <a:endParaRPr lang="en-US"/>
          </a:p>
        </p:txBody>
      </p:sp>
      <p:sp>
        <p:nvSpPr>
          <p:cNvPr id="5" name="Footer Placeholder 4">
            <a:extLst>
              <a:ext uri="{FF2B5EF4-FFF2-40B4-BE49-F238E27FC236}">
                <a16:creationId xmlns:a16="http://schemas.microsoft.com/office/drawing/2014/main" id="{CFA68EBC-DE97-1FAE-0088-73F323BEC4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D64D80-7274-01C0-3267-52CF7B906B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2D8369-5FCD-4FC5-8099-9FA7BBB2B9CD}" type="slidenum">
              <a:rPr lang="en-US" smtClean="0"/>
              <a:t>‹#›</a:t>
            </a:fld>
            <a:endParaRPr lang="en-US"/>
          </a:p>
        </p:txBody>
      </p:sp>
      <p:pic>
        <p:nvPicPr>
          <p:cNvPr id="7" name="Picture 6">
            <a:extLst>
              <a:ext uri="{FF2B5EF4-FFF2-40B4-BE49-F238E27FC236}">
                <a16:creationId xmlns:a16="http://schemas.microsoft.com/office/drawing/2014/main" id="{9E2263EB-4601-4ABC-8E59-F851906E5500}"/>
              </a:ext>
            </a:extLst>
          </p:cNvPr>
          <p:cNvPicPr>
            <a:picLocks noChangeAspect="1"/>
          </p:cNvPicPr>
          <p:nvPr userDrawn="1"/>
        </p:nvPicPr>
        <p:blipFill>
          <a:blip r:embed="rId13"/>
          <a:stretch>
            <a:fillRect/>
          </a:stretch>
        </p:blipFill>
        <p:spPr>
          <a:xfrm rot="10800000">
            <a:off x="-27402" y="0"/>
            <a:ext cx="865601" cy="6858000"/>
          </a:xfrm>
          <a:prstGeom prst="rect">
            <a:avLst/>
          </a:prstGeom>
        </p:spPr>
      </p:pic>
      <p:pic>
        <p:nvPicPr>
          <p:cNvPr id="8" name="Picture 7">
            <a:extLst>
              <a:ext uri="{FF2B5EF4-FFF2-40B4-BE49-F238E27FC236}">
                <a16:creationId xmlns:a16="http://schemas.microsoft.com/office/drawing/2014/main" id="{06B18DCB-3FD7-4A2C-B76B-B6E330CBCA8C}"/>
              </a:ext>
            </a:extLst>
          </p:cNvPr>
          <p:cNvPicPr>
            <a:picLocks noChangeAspect="1"/>
          </p:cNvPicPr>
          <p:nvPr userDrawn="1"/>
        </p:nvPicPr>
        <p:blipFill>
          <a:blip r:embed="rId13"/>
          <a:stretch>
            <a:fillRect/>
          </a:stretch>
        </p:blipFill>
        <p:spPr>
          <a:xfrm rot="16200000">
            <a:off x="9749046" y="-2077829"/>
            <a:ext cx="364477" cy="4521432"/>
          </a:xfrm>
          <a:prstGeom prst="rect">
            <a:avLst/>
          </a:prstGeom>
        </p:spPr>
      </p:pic>
    </p:spTree>
    <p:extLst>
      <p:ext uri="{BB962C8B-B14F-4D97-AF65-F5344CB8AC3E}">
        <p14:creationId xmlns:p14="http://schemas.microsoft.com/office/powerpoint/2010/main" val="3248738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uaex.uada.edu/about-extension/united-states-extension-offices.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consumerfinance.gov/" TargetMode="External"/><Relationship Id="rId4" Type="http://schemas.openxmlformats.org/officeDocument/2006/relationships/hyperlink" Target="https://www.youngfarmers.org/cultivemo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596CE2-4083-D56B-E657-F3360E604DD1}"/>
              </a:ext>
            </a:extLst>
          </p:cNvPr>
          <p:cNvSpPr>
            <a:spLocks noGrp="1"/>
          </p:cNvSpPr>
          <p:nvPr>
            <p:ph type="ctrTitle"/>
          </p:nvPr>
        </p:nvSpPr>
        <p:spPr>
          <a:xfrm>
            <a:off x="1524000" y="1484555"/>
            <a:ext cx="9784080" cy="2194560"/>
          </a:xfrm>
        </p:spPr>
        <p:txBody>
          <a:bodyPr>
            <a:noAutofit/>
          </a:bodyPr>
          <a:lstStyle/>
          <a:p>
            <a:pPr algn="ctr"/>
            <a:r>
              <a:rPr lang="en-US" sz="4400" b="1" dirty="0">
                <a:solidFill>
                  <a:schemeClr val="accent6">
                    <a:lumMod val="50000"/>
                  </a:schemeClr>
                </a:solidFill>
              </a:rPr>
              <a:t>Managing Finances</a:t>
            </a:r>
            <a:br>
              <a:rPr lang="en-US" sz="4400" b="1" dirty="0">
                <a:solidFill>
                  <a:schemeClr val="accent6">
                    <a:lumMod val="50000"/>
                  </a:schemeClr>
                </a:solidFill>
              </a:rPr>
            </a:br>
            <a:br>
              <a:rPr lang="en-US" sz="4400" b="1" dirty="0">
                <a:solidFill>
                  <a:schemeClr val="accent6">
                    <a:lumMod val="50000"/>
                  </a:schemeClr>
                </a:solidFill>
              </a:rPr>
            </a:br>
            <a:endParaRPr lang="en-US" sz="4400" b="1" dirty="0">
              <a:solidFill>
                <a:schemeClr val="accent6">
                  <a:lumMod val="50000"/>
                </a:schemeClr>
              </a:solidFill>
            </a:endParaRPr>
          </a:p>
        </p:txBody>
      </p:sp>
      <p:sp>
        <p:nvSpPr>
          <p:cNvPr id="2" name="Subtitle 1">
            <a:extLst>
              <a:ext uri="{FF2B5EF4-FFF2-40B4-BE49-F238E27FC236}">
                <a16:creationId xmlns:a16="http://schemas.microsoft.com/office/drawing/2014/main" id="{01E6175B-03BD-9308-B08F-C988FDE630A2}"/>
              </a:ext>
            </a:extLst>
          </p:cNvPr>
          <p:cNvSpPr>
            <a:spLocks noGrp="1"/>
          </p:cNvSpPr>
          <p:nvPr>
            <p:ph type="subTitle" idx="1"/>
          </p:nvPr>
        </p:nvSpPr>
        <p:spPr>
          <a:xfrm>
            <a:off x="1524000" y="3602038"/>
            <a:ext cx="9951720" cy="1655762"/>
          </a:xfrm>
        </p:spPr>
        <p:txBody>
          <a:bodyPr>
            <a:normAutofit/>
          </a:bodyPr>
          <a:lstStyle/>
          <a:p>
            <a:r>
              <a:rPr lang="en-US" sz="4400" b="1" dirty="0">
                <a:solidFill>
                  <a:schemeClr val="accent6">
                    <a:lumMod val="50000"/>
                  </a:schemeClr>
                </a:solidFill>
                <a:latin typeface="+mj-lt"/>
              </a:rPr>
              <a:t>Keeping Your Money Safe by </a:t>
            </a:r>
          </a:p>
          <a:p>
            <a:r>
              <a:rPr lang="en-US" sz="4400" b="1" dirty="0">
                <a:solidFill>
                  <a:schemeClr val="accent6">
                    <a:lumMod val="50000"/>
                  </a:schemeClr>
                </a:solidFill>
                <a:latin typeface="+mj-lt"/>
              </a:rPr>
              <a:t>Using Financial Services</a:t>
            </a:r>
            <a:endParaRPr lang="en-US" sz="4400" dirty="0">
              <a:latin typeface="+mj-lt"/>
            </a:endParaRPr>
          </a:p>
        </p:txBody>
      </p:sp>
      <p:pic>
        <p:nvPicPr>
          <p:cNvPr id="5" name="Picture 4" descr="Logo, company name&#10;&#10;Description automatically generated">
            <a:extLst>
              <a:ext uri="{FF2B5EF4-FFF2-40B4-BE49-F238E27FC236}">
                <a16:creationId xmlns:a16="http://schemas.microsoft.com/office/drawing/2014/main" id="{0819C30B-8E50-4D4F-B490-1C09EA1AA6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139" y="154076"/>
            <a:ext cx="2884765" cy="1936573"/>
          </a:xfrm>
          <a:prstGeom prst="rect">
            <a:avLst/>
          </a:prstGeom>
        </p:spPr>
      </p:pic>
      <p:sp>
        <p:nvSpPr>
          <p:cNvPr id="6" name="TextBox 5">
            <a:extLst>
              <a:ext uri="{FF2B5EF4-FFF2-40B4-BE49-F238E27FC236}">
                <a16:creationId xmlns:a16="http://schemas.microsoft.com/office/drawing/2014/main" id="{D94C6CB0-A3A9-43E6-9FA3-8349615FD45B}"/>
              </a:ext>
            </a:extLst>
          </p:cNvPr>
          <p:cNvSpPr txBox="1"/>
          <p:nvPr/>
        </p:nvSpPr>
        <p:spPr>
          <a:xfrm>
            <a:off x="7992933" y="863600"/>
            <a:ext cx="1699708" cy="369332"/>
          </a:xfrm>
          <a:prstGeom prst="rect">
            <a:avLst/>
          </a:prstGeom>
          <a:noFill/>
        </p:spPr>
        <p:txBody>
          <a:bodyPr wrap="square" rtlCol="0">
            <a:spAutoFit/>
          </a:bodyPr>
          <a:lstStyle/>
          <a:p>
            <a:r>
              <a:rPr lang="en-US" dirty="0"/>
              <a:t>Your logo here</a:t>
            </a:r>
          </a:p>
        </p:txBody>
      </p:sp>
      <p:sp>
        <p:nvSpPr>
          <p:cNvPr id="7" name="TextBox 6">
            <a:extLst>
              <a:ext uri="{FF2B5EF4-FFF2-40B4-BE49-F238E27FC236}">
                <a16:creationId xmlns:a16="http://schemas.microsoft.com/office/drawing/2014/main" id="{AC90C874-0CFA-4363-9935-B33372220E4F}"/>
              </a:ext>
            </a:extLst>
          </p:cNvPr>
          <p:cNvSpPr txBox="1"/>
          <p:nvPr/>
        </p:nvSpPr>
        <p:spPr>
          <a:xfrm>
            <a:off x="7837924" y="5671234"/>
            <a:ext cx="2201333" cy="646331"/>
          </a:xfrm>
          <a:prstGeom prst="rect">
            <a:avLst/>
          </a:prstGeom>
          <a:noFill/>
        </p:spPr>
        <p:txBody>
          <a:bodyPr wrap="square" rtlCol="0">
            <a:spAutoFit/>
          </a:bodyPr>
          <a:lstStyle/>
          <a:p>
            <a:r>
              <a:rPr lang="en-US" dirty="0"/>
              <a:t>Presented by:</a:t>
            </a:r>
          </a:p>
          <a:p>
            <a:endParaRPr lang="en-US" dirty="0"/>
          </a:p>
        </p:txBody>
      </p:sp>
    </p:spTree>
    <p:extLst>
      <p:ext uri="{BB962C8B-B14F-4D97-AF65-F5344CB8AC3E}">
        <p14:creationId xmlns:p14="http://schemas.microsoft.com/office/powerpoint/2010/main" val="1419435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41223-2AF1-BA3F-5602-ABF52725C378}"/>
              </a:ext>
            </a:extLst>
          </p:cNvPr>
          <p:cNvSpPr>
            <a:spLocks noGrp="1"/>
          </p:cNvSpPr>
          <p:nvPr>
            <p:ph type="title"/>
          </p:nvPr>
        </p:nvSpPr>
        <p:spPr>
          <a:xfrm>
            <a:off x="838200" y="365125"/>
            <a:ext cx="10515600" cy="701675"/>
          </a:xfrm>
        </p:spPr>
        <p:txBody>
          <a:bodyPr/>
          <a:lstStyle/>
          <a:p>
            <a:pPr algn="ctr"/>
            <a:r>
              <a:rPr lang="en-US" b="1" dirty="0">
                <a:solidFill>
                  <a:schemeClr val="accent6">
                    <a:lumMod val="50000"/>
                  </a:schemeClr>
                </a:solidFill>
              </a:rPr>
              <a:t>Comparing the Two Financial Institutions</a:t>
            </a:r>
          </a:p>
        </p:txBody>
      </p:sp>
      <p:pic>
        <p:nvPicPr>
          <p:cNvPr id="5" name="Content Placeholder 4">
            <a:extLst>
              <a:ext uri="{FF2B5EF4-FFF2-40B4-BE49-F238E27FC236}">
                <a16:creationId xmlns:a16="http://schemas.microsoft.com/office/drawing/2014/main" id="{5CAE6934-1177-CC51-5B1A-942C08893EF7}"/>
              </a:ext>
            </a:extLst>
          </p:cNvPr>
          <p:cNvPicPr>
            <a:picLocks noGrp="1" noChangeAspect="1"/>
          </p:cNvPicPr>
          <p:nvPr>
            <p:ph idx="1"/>
          </p:nvPr>
        </p:nvPicPr>
        <p:blipFill>
          <a:blip r:embed="rId3"/>
          <a:stretch>
            <a:fillRect/>
          </a:stretch>
        </p:blipFill>
        <p:spPr>
          <a:xfrm>
            <a:off x="1412240" y="1381761"/>
            <a:ext cx="9337040" cy="4772370"/>
          </a:xfrm>
        </p:spPr>
      </p:pic>
    </p:spTree>
    <p:extLst>
      <p:ext uri="{BB962C8B-B14F-4D97-AF65-F5344CB8AC3E}">
        <p14:creationId xmlns:p14="http://schemas.microsoft.com/office/powerpoint/2010/main" val="3756564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2359A-5604-E133-C962-DD38A0495FC7}"/>
              </a:ext>
            </a:extLst>
          </p:cNvPr>
          <p:cNvSpPr>
            <a:spLocks noGrp="1"/>
          </p:cNvSpPr>
          <p:nvPr>
            <p:ph type="title"/>
          </p:nvPr>
        </p:nvSpPr>
        <p:spPr>
          <a:xfrm>
            <a:off x="838200" y="1"/>
            <a:ext cx="10515600" cy="1269999"/>
          </a:xfrm>
        </p:spPr>
        <p:txBody>
          <a:bodyPr/>
          <a:lstStyle/>
          <a:p>
            <a:pPr algn="ctr"/>
            <a:r>
              <a:rPr lang="en-US" b="1" dirty="0">
                <a:solidFill>
                  <a:schemeClr val="accent6">
                    <a:lumMod val="50000"/>
                  </a:schemeClr>
                </a:solidFill>
              </a:rPr>
              <a:t>What Does Dani Decide?</a:t>
            </a:r>
          </a:p>
        </p:txBody>
      </p:sp>
      <p:sp>
        <p:nvSpPr>
          <p:cNvPr id="3" name="Content Placeholder 2">
            <a:extLst>
              <a:ext uri="{FF2B5EF4-FFF2-40B4-BE49-F238E27FC236}">
                <a16:creationId xmlns:a16="http://schemas.microsoft.com/office/drawing/2014/main" id="{4987BA95-5338-691E-0B8D-2CDB56FD0486}"/>
              </a:ext>
            </a:extLst>
          </p:cNvPr>
          <p:cNvSpPr>
            <a:spLocks noGrp="1"/>
          </p:cNvSpPr>
          <p:nvPr>
            <p:ph idx="1"/>
          </p:nvPr>
        </p:nvSpPr>
        <p:spPr>
          <a:xfrm>
            <a:off x="1362634" y="985520"/>
            <a:ext cx="9991165" cy="5191443"/>
          </a:xfrm>
        </p:spPr>
        <p:txBody>
          <a:bodyPr/>
          <a:lstStyle/>
          <a:p>
            <a:r>
              <a:rPr lang="en-US" sz="2400" dirty="0">
                <a:ea typeface="Calibri" panose="020F0502020204030204" pitchFamily="34" charset="0"/>
                <a:cs typeface="Times New Roman" panose="02020603050405020304" pitchFamily="18" charset="0"/>
              </a:rPr>
              <a:t>Dani </a:t>
            </a:r>
            <a:r>
              <a:rPr lang="en-US" sz="2400" dirty="0">
                <a:effectLst/>
                <a:ea typeface="Calibri" panose="020F0502020204030204" pitchFamily="34" charset="0"/>
                <a:cs typeface="Times New Roman" panose="02020603050405020304" pitchFamily="18" charset="0"/>
              </a:rPr>
              <a:t>decides to open a savings and checking account with State Bank because the money would earn more interest and there are fewer fees. </a:t>
            </a:r>
          </a:p>
          <a:p>
            <a:r>
              <a:rPr lang="en-US" sz="2400" dirty="0">
                <a:effectLst/>
                <a:ea typeface="Calibri" panose="020F0502020204030204" pitchFamily="34" charset="0"/>
                <a:cs typeface="Times New Roman" panose="02020603050405020304" pitchFamily="18" charset="0"/>
              </a:rPr>
              <a:t>Dani used a passport and government I.D. to open the accounts. </a:t>
            </a:r>
          </a:p>
          <a:p>
            <a:r>
              <a:rPr lang="en-US" sz="2400" dirty="0">
                <a:ea typeface="Calibri" panose="020F0502020204030204" pitchFamily="34" charset="0"/>
                <a:cs typeface="Times New Roman" panose="02020603050405020304" pitchFamily="18" charset="0"/>
              </a:rPr>
              <a:t>Dani </a:t>
            </a:r>
            <a:r>
              <a:rPr lang="en-US" sz="2400" dirty="0">
                <a:effectLst/>
                <a:ea typeface="Calibri" panose="020F0502020204030204" pitchFamily="34" charset="0"/>
                <a:cs typeface="Times New Roman" panose="02020603050405020304" pitchFamily="18" charset="0"/>
              </a:rPr>
              <a:t>uses the debit card from having a checking account to pay for groceries,  buy things online</a:t>
            </a:r>
            <a:r>
              <a:rPr lang="en-US" sz="2400" dirty="0">
                <a:ea typeface="Calibri" panose="020F0502020204030204" pitchFamily="34" charset="0"/>
                <a:cs typeface="Times New Roman" panose="02020603050405020304" pitchFamily="18" charset="0"/>
              </a:rPr>
              <a:t> and get cash from the bank’s ATM when needed.</a:t>
            </a:r>
            <a:endParaRPr lang="en-US" sz="2400" dirty="0">
              <a:effectLst/>
              <a:ea typeface="Calibri" panose="020F0502020204030204" pitchFamily="34" charset="0"/>
              <a:cs typeface="Times New Roman" panose="02020603050405020304" pitchFamily="18" charset="0"/>
            </a:endParaRPr>
          </a:p>
          <a:p>
            <a:r>
              <a:rPr lang="en-US" sz="2400" dirty="0">
                <a:effectLst/>
                <a:ea typeface="Calibri" panose="020F0502020204030204" pitchFamily="34" charset="0"/>
                <a:cs typeface="Times New Roman" panose="02020603050405020304" pitchFamily="18" charset="0"/>
              </a:rPr>
              <a:t>Dani is glad to have opened a saving account. The money is safe</a:t>
            </a:r>
            <a:r>
              <a:rPr lang="en-US" sz="2400" dirty="0">
                <a:ea typeface="Calibri" panose="020F0502020204030204" pitchFamily="34" charset="0"/>
                <a:cs typeface="Times New Roman" panose="02020603050405020304" pitchFamily="18" charset="0"/>
              </a:rPr>
              <a:t> </a:t>
            </a:r>
            <a:r>
              <a:rPr lang="en-US" sz="2400" dirty="0">
                <a:effectLst/>
                <a:ea typeface="Calibri" panose="020F0502020204030204" pitchFamily="34" charset="0"/>
                <a:cs typeface="Times New Roman" panose="02020603050405020304" pitchFamily="18" charset="0"/>
              </a:rPr>
              <a:t>and can be accessed it when needed. </a:t>
            </a:r>
          </a:p>
          <a:p>
            <a:r>
              <a:rPr lang="en-US" sz="2400" dirty="0">
                <a:effectLst/>
                <a:ea typeface="Calibri" panose="020F0502020204030204" pitchFamily="34" charset="0"/>
                <a:cs typeface="Times New Roman" panose="02020603050405020304" pitchFamily="18" charset="0"/>
              </a:rPr>
              <a:t>Dani’s employer helped to set up a direct deposit to put some money in both accounts each month. This has really helped to save money for later use.</a:t>
            </a:r>
          </a:p>
          <a:p>
            <a:r>
              <a:rPr lang="en-US" sz="2400" dirty="0">
                <a:effectLst/>
                <a:ea typeface="Calibri" panose="020F0502020204030204" pitchFamily="34" charset="0"/>
                <a:cs typeface="Times New Roman" panose="02020603050405020304" pitchFamily="18" charset="0"/>
              </a:rPr>
              <a:t> Also having these accounts saved money on transfer fees when sending money to their home country. </a:t>
            </a:r>
          </a:p>
          <a:p>
            <a:endParaRPr lang="en-US" dirty="0"/>
          </a:p>
        </p:txBody>
      </p:sp>
    </p:spTree>
    <p:extLst>
      <p:ext uri="{BB962C8B-B14F-4D97-AF65-F5344CB8AC3E}">
        <p14:creationId xmlns:p14="http://schemas.microsoft.com/office/powerpoint/2010/main" val="172337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4DBCA-8F24-FD19-7DC9-BE24EEABC36E}"/>
              </a:ext>
            </a:extLst>
          </p:cNvPr>
          <p:cNvSpPr>
            <a:spLocks noGrp="1"/>
          </p:cNvSpPr>
          <p:nvPr>
            <p:ph type="title"/>
          </p:nvPr>
        </p:nvSpPr>
        <p:spPr/>
        <p:txBody>
          <a:bodyPr>
            <a:normAutofit/>
          </a:bodyPr>
          <a:lstStyle/>
          <a:p>
            <a:pPr algn="ctr"/>
            <a:r>
              <a:rPr lang="en-US" sz="4000" b="1" dirty="0">
                <a:solidFill>
                  <a:schemeClr val="accent6">
                    <a:lumMod val="50000"/>
                  </a:schemeClr>
                </a:solidFill>
              </a:rPr>
              <a:t>Finding the Right Financial Services- </a:t>
            </a:r>
            <a:br>
              <a:rPr lang="en-US" sz="4000" b="1" dirty="0">
                <a:solidFill>
                  <a:schemeClr val="accent6">
                    <a:lumMod val="50000"/>
                  </a:schemeClr>
                </a:solidFill>
              </a:rPr>
            </a:br>
            <a:r>
              <a:rPr lang="en-US" sz="4000" b="1" dirty="0">
                <a:solidFill>
                  <a:schemeClr val="accent6">
                    <a:lumMod val="50000"/>
                  </a:schemeClr>
                </a:solidFill>
              </a:rPr>
              <a:t>Bank or Credit Union</a:t>
            </a:r>
          </a:p>
        </p:txBody>
      </p:sp>
      <p:sp>
        <p:nvSpPr>
          <p:cNvPr id="3" name="Content Placeholder 2">
            <a:extLst>
              <a:ext uri="{FF2B5EF4-FFF2-40B4-BE49-F238E27FC236}">
                <a16:creationId xmlns:a16="http://schemas.microsoft.com/office/drawing/2014/main" id="{CBF08699-6CEF-1A61-5F9B-C992AB245631}"/>
              </a:ext>
            </a:extLst>
          </p:cNvPr>
          <p:cNvSpPr>
            <a:spLocks noGrp="1"/>
          </p:cNvSpPr>
          <p:nvPr>
            <p:ph idx="1"/>
          </p:nvPr>
        </p:nvSpPr>
        <p:spPr>
          <a:xfrm>
            <a:off x="1658319" y="1690688"/>
            <a:ext cx="9695481" cy="3997190"/>
          </a:xfrm>
        </p:spPr>
        <p:txBody>
          <a:bodyPr>
            <a:normAutofit/>
          </a:bodyPr>
          <a:lstStyle/>
          <a:p>
            <a:pPr marL="0" marR="0" indent="0" algn="ctr">
              <a:spcBef>
                <a:spcPts val="0"/>
              </a:spcBef>
              <a:spcAft>
                <a:spcPts val="0"/>
              </a:spcAft>
              <a:buNone/>
            </a:pPr>
            <a:r>
              <a:rPr lang="en-US" sz="2200" dirty="0">
                <a:effectLst/>
                <a:latin typeface="Calibri" panose="020F0502020204030204" pitchFamily="34" charset="0"/>
                <a:ea typeface="Calibri" panose="020F0502020204030204" pitchFamily="34" charset="0"/>
                <a:cs typeface="Times New Roman" panose="02020603050405020304" pitchFamily="18" charset="0"/>
              </a:rPr>
              <a:t>Now it is your turn to find the right bank or credit union to provide you with a bank account and the tools you need to manage your money safely. </a:t>
            </a:r>
          </a:p>
          <a:p>
            <a:pPr marL="0" marR="0" indent="0" algn="ctr">
              <a:spcBef>
                <a:spcPts val="0"/>
              </a:spcBef>
              <a:spcAft>
                <a:spcPts val="0"/>
              </a:spcAft>
              <a:buNone/>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400"/>
              </a:spcAft>
              <a:buFont typeface="+mj-lt"/>
              <a:buAutoNum type="arabicPeriod"/>
            </a:pPr>
            <a:r>
              <a:rPr lang="en-US" sz="2200" dirty="0">
                <a:effectLst/>
                <a:latin typeface="Calibri" panose="020F0502020204030204" pitchFamily="34" charset="0"/>
                <a:ea typeface="Calibri" panose="020F0502020204030204" pitchFamily="34" charset="0"/>
                <a:cs typeface="Times New Roman" panose="02020603050405020304" pitchFamily="18" charset="0"/>
              </a:rPr>
              <a:t>Use this chart to compare two different banks or credit unions.</a:t>
            </a:r>
          </a:p>
          <a:p>
            <a:pPr marL="457200" marR="0" indent="-457200">
              <a:spcBef>
                <a:spcPts val="0"/>
              </a:spcBef>
              <a:spcAft>
                <a:spcPts val="400"/>
              </a:spcAft>
              <a:buFont typeface="+mj-lt"/>
              <a:buAutoNum type="arabicPeriod"/>
            </a:pPr>
            <a:r>
              <a:rPr lang="en-US" sz="2200" dirty="0">
                <a:effectLst/>
                <a:latin typeface="Calibri" panose="020F0502020204030204" pitchFamily="34" charset="0"/>
                <a:ea typeface="Calibri" panose="020F0502020204030204" pitchFamily="34" charset="0"/>
                <a:cs typeface="Times New Roman" panose="02020603050405020304" pitchFamily="18" charset="0"/>
              </a:rPr>
              <a:t>Use the criteria </a:t>
            </a:r>
            <a:r>
              <a:rPr lang="en-US" sz="2200" dirty="0">
                <a:latin typeface="Calibri" panose="020F0502020204030204" pitchFamily="34" charset="0"/>
                <a:ea typeface="Calibri" panose="020F0502020204030204" pitchFamily="34" charset="0"/>
                <a:cs typeface="Times New Roman" panose="02020603050405020304" pitchFamily="18" charset="0"/>
              </a:rPr>
              <a:t>in the chart</a:t>
            </a:r>
            <a:r>
              <a:rPr lang="en-US" sz="2200" dirty="0">
                <a:effectLst/>
                <a:latin typeface="Calibri" panose="020F0502020204030204" pitchFamily="34" charset="0"/>
                <a:ea typeface="Calibri" panose="020F0502020204030204" pitchFamily="34" charset="0"/>
                <a:cs typeface="Times New Roman" panose="02020603050405020304" pitchFamily="18" charset="0"/>
              </a:rPr>
              <a:t> and add others that you think are important. </a:t>
            </a:r>
          </a:p>
          <a:p>
            <a:pPr marL="457200" marR="0" indent="-457200">
              <a:spcBef>
                <a:spcPts val="0"/>
              </a:spcBef>
              <a:spcAft>
                <a:spcPts val="400"/>
              </a:spcAft>
              <a:buFont typeface="+mj-lt"/>
              <a:buAutoNum type="arabicPeriod"/>
            </a:pPr>
            <a:r>
              <a:rPr lang="en-US" sz="2200" dirty="0">
                <a:latin typeface="Calibri" panose="020F0502020204030204" pitchFamily="34" charset="0"/>
                <a:ea typeface="Calibri" panose="020F0502020204030204" pitchFamily="34" charset="0"/>
                <a:cs typeface="Times New Roman" panose="02020603050405020304" pitchFamily="18" charset="0"/>
              </a:rPr>
              <a:t>Call, visit or do an internet search for the bank/credit union to get the information you need.</a:t>
            </a:r>
          </a:p>
          <a:p>
            <a:pPr marL="457200" marR="0" indent="-457200">
              <a:spcBef>
                <a:spcPts val="0"/>
              </a:spcBef>
              <a:spcAft>
                <a:spcPts val="400"/>
              </a:spcAft>
              <a:buFont typeface="+mj-lt"/>
              <a:buAutoNum type="arabicPeriod"/>
            </a:pPr>
            <a:r>
              <a:rPr lang="en-US" sz="2200" dirty="0">
                <a:effectLst/>
                <a:latin typeface="Calibri" panose="020F0502020204030204" pitchFamily="34" charset="0"/>
                <a:ea typeface="Calibri" panose="020F0502020204030204" pitchFamily="34" charset="0"/>
                <a:cs typeface="Times New Roman" panose="02020603050405020304" pitchFamily="18" charset="0"/>
              </a:rPr>
              <a:t>Once you find out the information about each one, choose the bank or credit union to help you reach your financial goals. </a:t>
            </a:r>
          </a:p>
          <a:p>
            <a:pPr marL="457200" marR="0" indent="-457200">
              <a:spcBef>
                <a:spcPts val="0"/>
              </a:spcBef>
              <a:spcAft>
                <a:spcPts val="400"/>
              </a:spcAft>
              <a:buFont typeface="+mj-lt"/>
              <a:buAutoNum type="arabicPeriod"/>
            </a:pPr>
            <a:r>
              <a:rPr lang="en-US" sz="2200" dirty="0">
                <a:effectLst/>
                <a:latin typeface="Calibri" panose="020F0502020204030204" pitchFamily="34" charset="0"/>
                <a:ea typeface="Calibri" panose="020F0502020204030204" pitchFamily="34" charset="0"/>
                <a:cs typeface="Times New Roman" panose="02020603050405020304" pitchFamily="18" charset="0"/>
              </a:rPr>
              <a:t>Based on this information, which bank or credit union will you choose?</a:t>
            </a:r>
          </a:p>
        </p:txBody>
      </p:sp>
    </p:spTree>
    <p:extLst>
      <p:ext uri="{BB962C8B-B14F-4D97-AF65-F5344CB8AC3E}">
        <p14:creationId xmlns:p14="http://schemas.microsoft.com/office/powerpoint/2010/main" val="2794384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BE834-4685-8334-168A-508A863D137D}"/>
              </a:ext>
            </a:extLst>
          </p:cNvPr>
          <p:cNvSpPr>
            <a:spLocks noGrp="1"/>
          </p:cNvSpPr>
          <p:nvPr>
            <p:ph type="title"/>
          </p:nvPr>
        </p:nvSpPr>
        <p:spPr>
          <a:xfrm>
            <a:off x="838200" y="365125"/>
            <a:ext cx="10515600" cy="528955"/>
          </a:xfrm>
        </p:spPr>
        <p:txBody>
          <a:bodyPr>
            <a:noAutofit/>
          </a:bodyPr>
          <a:lstStyle/>
          <a:p>
            <a:pPr algn="ctr"/>
            <a:r>
              <a:rPr lang="en-US" b="1" dirty="0">
                <a:solidFill>
                  <a:schemeClr val="accent6">
                    <a:lumMod val="50000"/>
                  </a:schemeClr>
                </a:solidFill>
              </a:rPr>
              <a:t>The Right Financial Services</a:t>
            </a:r>
          </a:p>
        </p:txBody>
      </p:sp>
      <p:pic>
        <p:nvPicPr>
          <p:cNvPr id="5" name="Content Placeholder 4">
            <a:extLst>
              <a:ext uri="{FF2B5EF4-FFF2-40B4-BE49-F238E27FC236}">
                <a16:creationId xmlns:a16="http://schemas.microsoft.com/office/drawing/2014/main" id="{27C4B8F7-91A3-A023-BCA3-0D3A5CBB6C6C}"/>
              </a:ext>
            </a:extLst>
          </p:cNvPr>
          <p:cNvPicPr>
            <a:picLocks noGrp="1" noChangeAspect="1"/>
          </p:cNvPicPr>
          <p:nvPr>
            <p:ph idx="1"/>
          </p:nvPr>
        </p:nvPicPr>
        <p:blipFill>
          <a:blip r:embed="rId3"/>
          <a:stretch>
            <a:fillRect/>
          </a:stretch>
        </p:blipFill>
        <p:spPr>
          <a:xfrm>
            <a:off x="2308302" y="1126273"/>
            <a:ext cx="7648498" cy="5222986"/>
          </a:xfrm>
        </p:spPr>
      </p:pic>
    </p:spTree>
    <p:extLst>
      <p:ext uri="{BB962C8B-B14F-4D97-AF65-F5344CB8AC3E}">
        <p14:creationId xmlns:p14="http://schemas.microsoft.com/office/powerpoint/2010/main" val="1958840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1F5CC-E7B9-0583-EB84-922E121F3F99}"/>
              </a:ext>
            </a:extLst>
          </p:cNvPr>
          <p:cNvSpPr>
            <a:spLocks noGrp="1"/>
          </p:cNvSpPr>
          <p:nvPr>
            <p:ph type="title"/>
          </p:nvPr>
        </p:nvSpPr>
        <p:spPr>
          <a:xfrm>
            <a:off x="1362634" y="365125"/>
            <a:ext cx="9991166" cy="1325563"/>
          </a:xfrm>
        </p:spPr>
        <p:txBody>
          <a:bodyPr>
            <a:normAutofit/>
          </a:bodyPr>
          <a:lstStyle/>
          <a:p>
            <a:r>
              <a:rPr lang="en-US" sz="4000" b="1" dirty="0"/>
              <a:t>Today’s We Reviewed:</a:t>
            </a:r>
          </a:p>
        </p:txBody>
      </p:sp>
      <p:sp>
        <p:nvSpPr>
          <p:cNvPr id="3" name="Content Placeholder 2">
            <a:extLst>
              <a:ext uri="{FF2B5EF4-FFF2-40B4-BE49-F238E27FC236}">
                <a16:creationId xmlns:a16="http://schemas.microsoft.com/office/drawing/2014/main" id="{49C5FA3C-4A1A-AD25-182D-379300638DD1}"/>
              </a:ext>
            </a:extLst>
          </p:cNvPr>
          <p:cNvSpPr>
            <a:spLocks noGrp="1"/>
          </p:cNvSpPr>
          <p:nvPr>
            <p:ph idx="1"/>
          </p:nvPr>
        </p:nvSpPr>
        <p:spPr>
          <a:xfrm>
            <a:off x="1362634" y="1825625"/>
            <a:ext cx="9991165" cy="3373904"/>
          </a:xfrm>
        </p:spPr>
        <p:txBody>
          <a:bodyPr/>
          <a:lstStyle/>
          <a:p>
            <a:r>
              <a:rPr lang="en-US" dirty="0"/>
              <a:t>Important words to know about financial institutions and accounts in the U.S.</a:t>
            </a:r>
          </a:p>
          <a:p>
            <a:r>
              <a:rPr lang="en-US" dirty="0"/>
              <a:t>Understanding banking institutions like banks and credit unions</a:t>
            </a:r>
          </a:p>
          <a:p>
            <a:r>
              <a:rPr lang="en-US" dirty="0"/>
              <a:t>Understanding checking accounts and savings accounts as tools to help manage your money and keep it safe</a:t>
            </a:r>
          </a:p>
          <a:p>
            <a:r>
              <a:rPr lang="en-US" dirty="0"/>
              <a:t>Learning about how to choose a financial institution and account that best suits your needs and goals.</a:t>
            </a:r>
          </a:p>
          <a:p>
            <a:endParaRPr lang="en-US" dirty="0"/>
          </a:p>
        </p:txBody>
      </p:sp>
      <p:sp>
        <p:nvSpPr>
          <p:cNvPr id="4" name="TextBox 3">
            <a:extLst>
              <a:ext uri="{FF2B5EF4-FFF2-40B4-BE49-F238E27FC236}">
                <a16:creationId xmlns:a16="http://schemas.microsoft.com/office/drawing/2014/main" id="{5E69716B-274D-1CC8-7A2B-BD8F73C974BD}"/>
              </a:ext>
            </a:extLst>
          </p:cNvPr>
          <p:cNvSpPr txBox="1"/>
          <p:nvPr/>
        </p:nvSpPr>
        <p:spPr>
          <a:xfrm>
            <a:off x="3921806" y="5600039"/>
            <a:ext cx="5208104" cy="584775"/>
          </a:xfrm>
          <a:prstGeom prst="rect">
            <a:avLst/>
          </a:prstGeom>
          <a:noFill/>
        </p:spPr>
        <p:txBody>
          <a:bodyPr wrap="square" rtlCol="0">
            <a:spAutoFit/>
          </a:bodyPr>
          <a:lstStyle/>
          <a:p>
            <a:r>
              <a:rPr lang="en-US" sz="3200" dirty="0">
                <a:solidFill>
                  <a:schemeClr val="accent1">
                    <a:lumMod val="75000"/>
                  </a:schemeClr>
                </a:solidFill>
              </a:rPr>
              <a:t>What questions do you have?</a:t>
            </a:r>
          </a:p>
        </p:txBody>
      </p:sp>
    </p:spTree>
    <p:extLst>
      <p:ext uri="{BB962C8B-B14F-4D97-AF65-F5344CB8AC3E}">
        <p14:creationId xmlns:p14="http://schemas.microsoft.com/office/powerpoint/2010/main" val="9862238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E996F-B1D5-A367-1FBD-F5F57FC272F4}"/>
              </a:ext>
            </a:extLst>
          </p:cNvPr>
          <p:cNvSpPr>
            <a:spLocks noGrp="1"/>
          </p:cNvSpPr>
          <p:nvPr>
            <p:ph type="title"/>
          </p:nvPr>
        </p:nvSpPr>
        <p:spPr/>
        <p:txBody>
          <a:bodyPr/>
          <a:lstStyle/>
          <a:p>
            <a:pPr algn="ctr"/>
            <a:r>
              <a:rPr lang="en-US" b="1" dirty="0">
                <a:solidFill>
                  <a:schemeClr val="accent6">
                    <a:lumMod val="50000"/>
                  </a:schemeClr>
                </a:solidFill>
              </a:rPr>
              <a:t>Thank you for attending our program</a:t>
            </a:r>
          </a:p>
        </p:txBody>
      </p:sp>
      <p:sp>
        <p:nvSpPr>
          <p:cNvPr id="3" name="Content Placeholder 2">
            <a:extLst>
              <a:ext uri="{FF2B5EF4-FFF2-40B4-BE49-F238E27FC236}">
                <a16:creationId xmlns:a16="http://schemas.microsoft.com/office/drawing/2014/main" id="{B60C6E42-489C-9B09-0814-CC949EACE0B1}"/>
              </a:ext>
            </a:extLst>
          </p:cNvPr>
          <p:cNvSpPr>
            <a:spLocks noGrp="1"/>
          </p:cNvSpPr>
          <p:nvPr>
            <p:ph idx="1"/>
          </p:nvPr>
        </p:nvSpPr>
        <p:spPr>
          <a:xfrm>
            <a:off x="1398494" y="1825625"/>
            <a:ext cx="9955306" cy="4351338"/>
          </a:xfrm>
        </p:spPr>
        <p:txBody>
          <a:bodyPr/>
          <a:lstStyle/>
          <a:p>
            <a:endParaRPr lang="en-US" sz="4000" dirty="0"/>
          </a:p>
          <a:p>
            <a:pPr marL="0" indent="0" algn="ctr">
              <a:buNone/>
            </a:pPr>
            <a:r>
              <a:rPr lang="en-US" sz="4000" dirty="0"/>
              <a:t>Please use the evaluation tool we provided to help us know how well we did in providing you information.</a:t>
            </a:r>
          </a:p>
          <a:p>
            <a:endParaRPr lang="en-US" dirty="0"/>
          </a:p>
        </p:txBody>
      </p:sp>
    </p:spTree>
    <p:extLst>
      <p:ext uri="{BB962C8B-B14F-4D97-AF65-F5344CB8AC3E}">
        <p14:creationId xmlns:p14="http://schemas.microsoft.com/office/powerpoint/2010/main" val="1559844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2132E-A309-A254-862A-BF565AA70510}"/>
              </a:ext>
            </a:extLst>
          </p:cNvPr>
          <p:cNvSpPr>
            <a:spLocks noGrp="1"/>
          </p:cNvSpPr>
          <p:nvPr>
            <p:ph type="title"/>
          </p:nvPr>
        </p:nvSpPr>
        <p:spPr>
          <a:xfrm>
            <a:off x="1456842" y="365125"/>
            <a:ext cx="9896958" cy="1325563"/>
          </a:xfrm>
        </p:spPr>
        <p:txBody>
          <a:bodyPr/>
          <a:lstStyle/>
          <a:p>
            <a:r>
              <a:rPr lang="en-US" dirty="0"/>
              <a:t>Resources</a:t>
            </a:r>
          </a:p>
        </p:txBody>
      </p:sp>
      <p:sp>
        <p:nvSpPr>
          <p:cNvPr id="3" name="Content Placeholder 2">
            <a:extLst>
              <a:ext uri="{FF2B5EF4-FFF2-40B4-BE49-F238E27FC236}">
                <a16:creationId xmlns:a16="http://schemas.microsoft.com/office/drawing/2014/main" id="{EEC7E712-56A9-B40A-45C5-95C0E46C1831}"/>
              </a:ext>
            </a:extLst>
          </p:cNvPr>
          <p:cNvSpPr>
            <a:spLocks noGrp="1"/>
          </p:cNvSpPr>
          <p:nvPr>
            <p:ph idx="1"/>
          </p:nvPr>
        </p:nvSpPr>
        <p:spPr>
          <a:xfrm>
            <a:off x="1456842" y="1825625"/>
            <a:ext cx="9896958" cy="4351338"/>
          </a:xfrm>
        </p:spPr>
        <p:txBody>
          <a:bodyPr/>
          <a:lstStyle/>
          <a:p>
            <a:r>
              <a:rPr lang="en-US" dirty="0"/>
              <a:t>Farm Aid – Call 617-354-2922 from 9 am to 5 pm eastern; they have Spanish speaking personnel</a:t>
            </a:r>
          </a:p>
          <a:p>
            <a:r>
              <a:rPr lang="en-US" dirty="0"/>
              <a:t>Cooperative Extension in your county – go to </a:t>
            </a:r>
            <a:r>
              <a:rPr lang="en-US" dirty="0">
                <a:hlinkClick r:id="rId3"/>
              </a:rPr>
              <a:t>https://www.uaex.uada.edu/about-extension/united-states-extension-offices.aspx</a:t>
            </a:r>
            <a:r>
              <a:rPr lang="en-US" dirty="0"/>
              <a:t>  and type in your state and county to find your local office.</a:t>
            </a:r>
          </a:p>
          <a:p>
            <a:r>
              <a:rPr lang="en-US" dirty="0"/>
              <a:t>Cultivemos - </a:t>
            </a:r>
            <a:r>
              <a:rPr lang="en-US" dirty="0">
                <a:hlinkClick r:id="rId4"/>
              </a:rPr>
              <a:t>https://www.youngfarmers.org/cultivemos/</a:t>
            </a:r>
            <a:endParaRPr lang="en-US" dirty="0"/>
          </a:p>
          <a:p>
            <a:r>
              <a:rPr lang="en-US" dirty="0"/>
              <a:t>Consumer Financial Protection Bureau – lots of information about banking, credit, and financial management </a:t>
            </a:r>
            <a:r>
              <a:rPr lang="en-US" dirty="0">
                <a:hlinkClick r:id="rId5"/>
              </a:rPr>
              <a:t>https://www.consumerfinance.gov/</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3403204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DA6B0-854F-57E3-1F94-439603E5AC4A}"/>
              </a:ext>
            </a:extLst>
          </p:cNvPr>
          <p:cNvSpPr>
            <a:spLocks noGrp="1"/>
          </p:cNvSpPr>
          <p:nvPr>
            <p:ph type="title"/>
          </p:nvPr>
        </p:nvSpPr>
        <p:spPr>
          <a:xfrm>
            <a:off x="1326776" y="365125"/>
            <a:ext cx="10027024" cy="1325563"/>
          </a:xfrm>
        </p:spPr>
        <p:txBody>
          <a:bodyPr/>
          <a:lstStyle/>
          <a:p>
            <a:r>
              <a:rPr lang="en-US" dirty="0"/>
              <a:t>Additional questions?</a:t>
            </a:r>
          </a:p>
        </p:txBody>
      </p:sp>
      <p:sp>
        <p:nvSpPr>
          <p:cNvPr id="3" name="Content Placeholder 2">
            <a:extLst>
              <a:ext uri="{FF2B5EF4-FFF2-40B4-BE49-F238E27FC236}">
                <a16:creationId xmlns:a16="http://schemas.microsoft.com/office/drawing/2014/main" id="{27F7F1DB-016A-3BC8-AFC6-2D985FBA155D}"/>
              </a:ext>
            </a:extLst>
          </p:cNvPr>
          <p:cNvSpPr>
            <a:spLocks noGrp="1"/>
          </p:cNvSpPr>
          <p:nvPr>
            <p:ph idx="1"/>
          </p:nvPr>
        </p:nvSpPr>
        <p:spPr>
          <a:xfrm>
            <a:off x="1326776" y="1825625"/>
            <a:ext cx="10027024" cy="4351338"/>
          </a:xfrm>
        </p:spPr>
        <p:txBody>
          <a:bodyPr/>
          <a:lstStyle/>
          <a:p>
            <a:pPr marL="0" indent="0">
              <a:buNone/>
            </a:pPr>
            <a:r>
              <a:rPr lang="en-US" dirty="0"/>
              <a:t>Insert your contact information here</a:t>
            </a:r>
          </a:p>
        </p:txBody>
      </p:sp>
    </p:spTree>
    <p:extLst>
      <p:ext uri="{BB962C8B-B14F-4D97-AF65-F5344CB8AC3E}">
        <p14:creationId xmlns:p14="http://schemas.microsoft.com/office/powerpoint/2010/main" val="1011371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C8BD250D-CB64-2E65-3882-EC5D012C0C34}"/>
              </a:ext>
            </a:extLst>
          </p:cNvPr>
          <p:cNvPicPr>
            <a:picLocks noChangeAspect="1"/>
          </p:cNvPicPr>
          <p:nvPr/>
        </p:nvPicPr>
        <p:blipFill>
          <a:blip r:embed="rId2"/>
          <a:stretch>
            <a:fillRect/>
          </a:stretch>
        </p:blipFill>
        <p:spPr>
          <a:xfrm>
            <a:off x="802227" y="643467"/>
            <a:ext cx="10587546" cy="5571066"/>
          </a:xfrm>
          <a:prstGeom prst="rect">
            <a:avLst/>
          </a:prstGeom>
        </p:spPr>
      </p:pic>
    </p:spTree>
    <p:extLst>
      <p:ext uri="{BB962C8B-B14F-4D97-AF65-F5344CB8AC3E}">
        <p14:creationId xmlns:p14="http://schemas.microsoft.com/office/powerpoint/2010/main" val="336335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07026-F212-4093-6C90-F48AA78DEE64}"/>
              </a:ext>
            </a:extLst>
          </p:cNvPr>
          <p:cNvSpPr>
            <a:spLocks noGrp="1"/>
          </p:cNvSpPr>
          <p:nvPr>
            <p:ph type="title"/>
          </p:nvPr>
        </p:nvSpPr>
        <p:spPr/>
        <p:txBody>
          <a:bodyPr>
            <a:normAutofit/>
          </a:bodyPr>
          <a:lstStyle/>
          <a:p>
            <a:pPr algn="ctr"/>
            <a:r>
              <a:rPr lang="en-US" sz="4000" b="1" dirty="0">
                <a:solidFill>
                  <a:schemeClr val="accent6">
                    <a:lumMod val="50000"/>
                  </a:schemeClr>
                </a:solidFill>
              </a:rPr>
              <a:t>Financial Services In the U.S.</a:t>
            </a:r>
            <a:endParaRPr lang="en-US" sz="4000" b="1" dirty="0"/>
          </a:p>
        </p:txBody>
      </p:sp>
      <p:sp>
        <p:nvSpPr>
          <p:cNvPr id="8" name="Text Placeholder 7">
            <a:extLst>
              <a:ext uri="{FF2B5EF4-FFF2-40B4-BE49-F238E27FC236}">
                <a16:creationId xmlns:a16="http://schemas.microsoft.com/office/drawing/2014/main" id="{90E321B4-3901-7968-CF52-799F790A4174}"/>
              </a:ext>
            </a:extLst>
          </p:cNvPr>
          <p:cNvSpPr>
            <a:spLocks noGrp="1"/>
          </p:cNvSpPr>
          <p:nvPr>
            <p:ph type="body" idx="1"/>
          </p:nvPr>
        </p:nvSpPr>
        <p:spPr>
          <a:xfrm>
            <a:off x="6979920" y="1690688"/>
            <a:ext cx="4839335" cy="498157"/>
          </a:xfrm>
        </p:spPr>
        <p:txBody>
          <a:bodyPr/>
          <a:lstStyle/>
          <a:p>
            <a:r>
              <a:rPr lang="en-US" dirty="0">
                <a:latin typeface="Arial" panose="020B0604020202020204" pitchFamily="34" charset="0"/>
                <a:cs typeface="Arial" panose="020B0604020202020204" pitchFamily="34" charset="0"/>
              </a:rPr>
              <a:t>Why Use Financial Services?</a:t>
            </a:r>
          </a:p>
        </p:txBody>
      </p:sp>
      <p:sp>
        <p:nvSpPr>
          <p:cNvPr id="3" name="Content Placeholder 2">
            <a:extLst>
              <a:ext uri="{FF2B5EF4-FFF2-40B4-BE49-F238E27FC236}">
                <a16:creationId xmlns:a16="http://schemas.microsoft.com/office/drawing/2014/main" id="{E42B686B-E174-473D-7444-0F6B3AFE4679}"/>
              </a:ext>
            </a:extLst>
          </p:cNvPr>
          <p:cNvSpPr>
            <a:spLocks noGrp="1"/>
          </p:cNvSpPr>
          <p:nvPr>
            <p:ph sz="half" idx="2"/>
          </p:nvPr>
        </p:nvSpPr>
        <p:spPr>
          <a:xfrm>
            <a:off x="6979919" y="2596515"/>
            <a:ext cx="4839335" cy="3684588"/>
          </a:xfrm>
        </p:spPr>
        <p:txBody>
          <a:bodyPr>
            <a:normAutofit fontScale="92500" lnSpcReduction="20000"/>
          </a:bodyPr>
          <a:lstStyle/>
          <a:p>
            <a:r>
              <a:rPr lang="en-US" dirty="0">
                <a:effectLst/>
                <a:ea typeface="Calibri" panose="020F0502020204030204" pitchFamily="34" charset="0"/>
                <a:cs typeface="Times New Roman" panose="02020603050405020304" pitchFamily="18" charset="0"/>
              </a:rPr>
              <a:t>You may not feel safe carrying money around  </a:t>
            </a:r>
          </a:p>
          <a:p>
            <a:r>
              <a:rPr lang="en-US" dirty="0">
                <a:ea typeface="Calibri" panose="020F0502020204030204" pitchFamily="34" charset="0"/>
                <a:cs typeface="Times New Roman" panose="02020603050405020304" pitchFamily="18" charset="0"/>
              </a:rPr>
              <a:t>Y</a:t>
            </a:r>
            <a:r>
              <a:rPr lang="en-US" dirty="0">
                <a:effectLst/>
                <a:ea typeface="Calibri" panose="020F0502020204030204" pitchFamily="34" charset="0"/>
                <a:cs typeface="Times New Roman" panose="02020603050405020304" pitchFamily="18" charset="0"/>
              </a:rPr>
              <a:t>ou may be concerned about the safety of your money wherever it is located</a:t>
            </a:r>
          </a:p>
          <a:p>
            <a:r>
              <a:rPr lang="en-US" dirty="0">
                <a:ea typeface="Calibri" panose="020F0502020204030204" pitchFamily="34" charset="0"/>
                <a:cs typeface="Times New Roman" panose="02020603050405020304" pitchFamily="18" charset="0"/>
              </a:rPr>
              <a:t>Offer ways for you to manage and access your money</a:t>
            </a:r>
          </a:p>
          <a:p>
            <a:r>
              <a:rPr lang="en-US" dirty="0">
                <a:ea typeface="Calibri" panose="020F0502020204030204" pitchFamily="34" charset="0"/>
                <a:cs typeface="Times New Roman" panose="02020603050405020304" pitchFamily="18" charset="0"/>
              </a:rPr>
              <a:t>Provide an opportunity to earn </a:t>
            </a:r>
            <a:r>
              <a:rPr lang="en-US" b="1" u="sng" dirty="0">
                <a:ea typeface="Calibri" panose="020F0502020204030204" pitchFamily="34" charset="0"/>
                <a:cs typeface="Times New Roman" panose="02020603050405020304" pitchFamily="18" charset="0"/>
              </a:rPr>
              <a:t>interest</a:t>
            </a:r>
            <a:r>
              <a:rPr lang="en-US" dirty="0">
                <a:ea typeface="Calibri" panose="020F0502020204030204" pitchFamily="34" charset="0"/>
                <a:cs typeface="Times New Roman" panose="02020603050405020304" pitchFamily="18" charset="0"/>
              </a:rPr>
              <a:t> on your money</a:t>
            </a:r>
          </a:p>
          <a:p>
            <a:endParaRPr lang="en-US" dirty="0">
              <a:ea typeface="Calibri" panose="020F0502020204030204" pitchFamily="34" charset="0"/>
              <a:cs typeface="Times New Roman" panose="02020603050405020304" pitchFamily="18" charset="0"/>
            </a:endParaRPr>
          </a:p>
          <a:p>
            <a:endParaRPr lang="en-US" dirty="0">
              <a:effectLst/>
              <a:ea typeface="Calibri" panose="020F0502020204030204" pitchFamily="34" charset="0"/>
              <a:cs typeface="Times New Roman" panose="02020603050405020304" pitchFamily="18" charset="0"/>
            </a:endParaRPr>
          </a:p>
          <a:p>
            <a:endParaRPr lang="en-US" dirty="0"/>
          </a:p>
        </p:txBody>
      </p:sp>
      <p:sp>
        <p:nvSpPr>
          <p:cNvPr id="9" name="Text Placeholder 8">
            <a:extLst>
              <a:ext uri="{FF2B5EF4-FFF2-40B4-BE49-F238E27FC236}">
                <a16:creationId xmlns:a16="http://schemas.microsoft.com/office/drawing/2014/main" id="{0383B11F-3EBC-5F4D-C50B-AB170EA20023}"/>
              </a:ext>
            </a:extLst>
          </p:cNvPr>
          <p:cNvSpPr>
            <a:spLocks noGrp="1"/>
          </p:cNvSpPr>
          <p:nvPr>
            <p:ph type="body" sz="quarter" idx="3"/>
          </p:nvPr>
        </p:nvSpPr>
        <p:spPr>
          <a:xfrm>
            <a:off x="1127760" y="1690688"/>
            <a:ext cx="5183188" cy="498157"/>
          </a:xfrm>
        </p:spPr>
        <p:txBody>
          <a:bodyPr/>
          <a:lstStyle/>
          <a:p>
            <a:pPr algn="ctr"/>
            <a:r>
              <a:rPr lang="en-US" sz="2400" dirty="0">
                <a:latin typeface="Arial" panose="020B0604020202020204" pitchFamily="34" charset="0"/>
                <a:ea typeface="Calibri" panose="020F0502020204030204" pitchFamily="34" charset="0"/>
                <a:cs typeface="Times New Roman" panose="02020603050405020304" pitchFamily="18" charset="0"/>
              </a:rPr>
              <a:t>Financial Services Options :</a:t>
            </a:r>
          </a:p>
        </p:txBody>
      </p:sp>
      <p:sp>
        <p:nvSpPr>
          <p:cNvPr id="10" name="Content Placeholder 9">
            <a:extLst>
              <a:ext uri="{FF2B5EF4-FFF2-40B4-BE49-F238E27FC236}">
                <a16:creationId xmlns:a16="http://schemas.microsoft.com/office/drawing/2014/main" id="{5F128E45-ADE7-9DFD-F95B-A807B65AE76A}"/>
              </a:ext>
            </a:extLst>
          </p:cNvPr>
          <p:cNvSpPr>
            <a:spLocks noGrp="1"/>
          </p:cNvSpPr>
          <p:nvPr>
            <p:ph sz="quarter" idx="4"/>
          </p:nvPr>
        </p:nvSpPr>
        <p:spPr>
          <a:xfrm>
            <a:off x="1325880" y="2444909"/>
            <a:ext cx="5183188" cy="3987800"/>
          </a:xfrm>
        </p:spPr>
        <p:txBody>
          <a:bodyPr>
            <a:normAutofit fontScale="92500" lnSpcReduction="20000"/>
          </a:bodyPr>
          <a:lstStyle/>
          <a:p>
            <a:r>
              <a:rPr lang="en-US" b="1" u="sng" dirty="0">
                <a:ea typeface="Calibri" panose="020F0502020204030204" pitchFamily="34" charset="0"/>
                <a:cs typeface="Times New Roman" panose="02020603050405020304" pitchFamily="18" charset="0"/>
              </a:rPr>
              <a:t>B</a:t>
            </a:r>
            <a:r>
              <a:rPr lang="en-US" sz="2800" b="1" u="sng" dirty="0">
                <a:effectLst/>
                <a:ea typeface="Calibri" panose="020F0502020204030204" pitchFamily="34" charset="0"/>
                <a:cs typeface="Times New Roman" panose="02020603050405020304" pitchFamily="18" charset="0"/>
              </a:rPr>
              <a:t>anks</a:t>
            </a:r>
            <a:r>
              <a:rPr lang="en-US" sz="2800" b="1" dirty="0">
                <a:effectLst/>
                <a:ea typeface="Calibri" panose="020F0502020204030204" pitchFamily="34" charset="0"/>
                <a:cs typeface="Times New Roman" panose="02020603050405020304" pitchFamily="18" charset="0"/>
              </a:rPr>
              <a:t> </a:t>
            </a:r>
            <a:r>
              <a:rPr lang="en-US" sz="2800" dirty="0">
                <a:effectLst/>
                <a:ea typeface="Calibri" panose="020F0502020204030204" pitchFamily="34" charset="0"/>
                <a:cs typeface="Times New Roman" panose="02020603050405020304" pitchFamily="18" charset="0"/>
              </a:rPr>
              <a:t>and</a:t>
            </a:r>
            <a:r>
              <a:rPr lang="en-US" sz="2800" b="1" dirty="0">
                <a:effectLst/>
                <a:ea typeface="Calibri" panose="020F0502020204030204" pitchFamily="34" charset="0"/>
                <a:cs typeface="Times New Roman" panose="02020603050405020304" pitchFamily="18" charset="0"/>
              </a:rPr>
              <a:t> </a:t>
            </a:r>
            <a:r>
              <a:rPr lang="en-US" sz="2800" b="1" u="sng" dirty="0">
                <a:effectLst/>
                <a:ea typeface="Calibri" panose="020F0502020204030204" pitchFamily="34" charset="0"/>
                <a:cs typeface="Times New Roman" panose="02020603050405020304" pitchFamily="18" charset="0"/>
              </a:rPr>
              <a:t>credit unions </a:t>
            </a:r>
            <a:r>
              <a:rPr lang="en-US" sz="2800" dirty="0">
                <a:effectLst/>
                <a:ea typeface="Calibri" panose="020F0502020204030204" pitchFamily="34" charset="0"/>
                <a:cs typeface="Times New Roman" panose="02020603050405020304" pitchFamily="18" charset="0"/>
              </a:rPr>
              <a:t>are financial institutions that offer financial services. Money placed in these institutions are safe because only you or designated people on the accounts can access the money. The money is also guaranteed by the US Government.</a:t>
            </a:r>
          </a:p>
          <a:p>
            <a:r>
              <a:rPr lang="en-US" sz="2800" b="1" u="sng" dirty="0">
                <a:effectLst/>
                <a:ea typeface="Calibri" panose="020F0502020204030204" pitchFamily="34" charset="0"/>
                <a:cs typeface="Times New Roman" panose="02020603050405020304" pitchFamily="18" charset="0"/>
              </a:rPr>
              <a:t>Financial services </a:t>
            </a:r>
            <a:r>
              <a:rPr lang="en-US" sz="2800" dirty="0">
                <a:effectLst/>
                <a:ea typeface="Calibri" panose="020F0502020204030204" pitchFamily="34" charset="0"/>
                <a:cs typeface="Times New Roman" panose="02020603050405020304" pitchFamily="18" charset="0"/>
              </a:rPr>
              <a:t>offered by these institutions include </a:t>
            </a:r>
            <a:r>
              <a:rPr lang="en-US" sz="2800" b="1" u="sng" dirty="0">
                <a:effectLst/>
                <a:ea typeface="Calibri" panose="020F0502020204030204" pitchFamily="34" charset="0"/>
                <a:cs typeface="Times New Roman" panose="02020603050405020304" pitchFamily="18" charset="0"/>
              </a:rPr>
              <a:t>savings</a:t>
            </a:r>
            <a:r>
              <a:rPr lang="en-US" sz="2800" dirty="0">
                <a:effectLst/>
                <a:ea typeface="Calibri" panose="020F0502020204030204" pitchFamily="34" charset="0"/>
                <a:cs typeface="Times New Roman" panose="02020603050405020304" pitchFamily="18" charset="0"/>
              </a:rPr>
              <a:t> and </a:t>
            </a:r>
            <a:r>
              <a:rPr lang="en-US" sz="2800" b="1" u="sng" dirty="0">
                <a:effectLst/>
                <a:ea typeface="Calibri" panose="020F0502020204030204" pitchFamily="34" charset="0"/>
                <a:cs typeface="Times New Roman" panose="02020603050405020304" pitchFamily="18" charset="0"/>
              </a:rPr>
              <a:t>checking accounts </a:t>
            </a:r>
            <a:r>
              <a:rPr lang="en-US" sz="2800" dirty="0">
                <a:effectLst/>
                <a:ea typeface="Calibri" panose="020F0502020204030204" pitchFamily="34" charset="0"/>
                <a:cs typeface="Times New Roman" panose="02020603050405020304" pitchFamily="18" charset="0"/>
              </a:rPr>
              <a:t>as well as loans and credit cards</a:t>
            </a:r>
          </a:p>
          <a:p>
            <a:endParaRPr lang="en-US" dirty="0"/>
          </a:p>
        </p:txBody>
      </p:sp>
    </p:spTree>
    <p:extLst>
      <p:ext uri="{BB962C8B-B14F-4D97-AF65-F5344CB8AC3E}">
        <p14:creationId xmlns:p14="http://schemas.microsoft.com/office/powerpoint/2010/main" val="1319630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108E3-5018-9131-3E45-92C8CDAB665A}"/>
              </a:ext>
            </a:extLst>
          </p:cNvPr>
          <p:cNvSpPr>
            <a:spLocks noGrp="1"/>
          </p:cNvSpPr>
          <p:nvPr>
            <p:ph type="title"/>
          </p:nvPr>
        </p:nvSpPr>
        <p:spPr>
          <a:xfrm>
            <a:off x="1615440" y="365125"/>
            <a:ext cx="9736772" cy="1325563"/>
          </a:xfrm>
        </p:spPr>
        <p:txBody>
          <a:bodyPr>
            <a:normAutofit/>
          </a:bodyPr>
          <a:lstStyle/>
          <a:p>
            <a:pPr algn="ctr"/>
            <a:r>
              <a:rPr lang="en-US" sz="4000" b="1" dirty="0">
                <a:solidFill>
                  <a:schemeClr val="accent6">
                    <a:lumMod val="50000"/>
                  </a:schemeClr>
                </a:solidFill>
              </a:rPr>
              <a:t>Should I Have a Checking, a </a:t>
            </a:r>
            <a:br>
              <a:rPr lang="en-US" sz="4000" b="1" dirty="0">
                <a:solidFill>
                  <a:schemeClr val="accent6">
                    <a:lumMod val="50000"/>
                  </a:schemeClr>
                </a:solidFill>
              </a:rPr>
            </a:br>
            <a:r>
              <a:rPr lang="en-US" sz="4000" b="1" dirty="0">
                <a:solidFill>
                  <a:schemeClr val="accent6">
                    <a:lumMod val="50000"/>
                  </a:schemeClr>
                </a:solidFill>
              </a:rPr>
              <a:t>Savings Account or Both?</a:t>
            </a:r>
          </a:p>
        </p:txBody>
      </p:sp>
      <p:sp>
        <p:nvSpPr>
          <p:cNvPr id="3" name="Text Placeholder 2">
            <a:extLst>
              <a:ext uri="{FF2B5EF4-FFF2-40B4-BE49-F238E27FC236}">
                <a16:creationId xmlns:a16="http://schemas.microsoft.com/office/drawing/2014/main" id="{4E6BE5F9-6408-F772-8670-E5DAB71CEC45}"/>
              </a:ext>
            </a:extLst>
          </p:cNvPr>
          <p:cNvSpPr>
            <a:spLocks noGrp="1"/>
          </p:cNvSpPr>
          <p:nvPr>
            <p:ph type="body" idx="1"/>
          </p:nvPr>
        </p:nvSpPr>
        <p:spPr>
          <a:xfrm>
            <a:off x="836612" y="1655129"/>
            <a:ext cx="5157787" cy="660400"/>
          </a:xfrm>
        </p:spPr>
        <p:txBody>
          <a:bodyPr>
            <a:normAutofit/>
          </a:bodyPr>
          <a:lstStyle/>
          <a:p>
            <a:pPr algn="ctr"/>
            <a:r>
              <a:rPr lang="en-US" sz="3200" u="sng" dirty="0"/>
              <a:t>Checking Accounts</a:t>
            </a:r>
          </a:p>
        </p:txBody>
      </p:sp>
      <p:sp>
        <p:nvSpPr>
          <p:cNvPr id="4" name="Content Placeholder 3">
            <a:extLst>
              <a:ext uri="{FF2B5EF4-FFF2-40B4-BE49-F238E27FC236}">
                <a16:creationId xmlns:a16="http://schemas.microsoft.com/office/drawing/2014/main" id="{DF41BCAD-466E-E743-96C2-1E36FFC44940}"/>
              </a:ext>
            </a:extLst>
          </p:cNvPr>
          <p:cNvSpPr>
            <a:spLocks noGrp="1"/>
          </p:cNvSpPr>
          <p:nvPr>
            <p:ph sz="half" idx="2"/>
          </p:nvPr>
        </p:nvSpPr>
        <p:spPr>
          <a:xfrm>
            <a:off x="967105" y="2505074"/>
            <a:ext cx="5157787" cy="4078605"/>
          </a:xfrm>
        </p:spPr>
        <p:txBody>
          <a:bodyPr/>
          <a:lstStyle/>
          <a:p>
            <a:r>
              <a:rPr lang="en-US" b="1" u="sng" dirty="0"/>
              <a:t>Deposit</a:t>
            </a:r>
            <a:r>
              <a:rPr lang="en-US" dirty="0"/>
              <a:t> your money</a:t>
            </a:r>
          </a:p>
          <a:p>
            <a:r>
              <a:rPr lang="en-US" dirty="0"/>
              <a:t>Helps you manage your money</a:t>
            </a:r>
          </a:p>
          <a:p>
            <a:r>
              <a:rPr lang="en-US" dirty="0"/>
              <a:t>Easily access your money by using:</a:t>
            </a:r>
          </a:p>
          <a:p>
            <a:pPr lvl="1"/>
            <a:r>
              <a:rPr lang="en-US" dirty="0"/>
              <a:t>A </a:t>
            </a:r>
            <a:r>
              <a:rPr lang="en-US" b="1" u="sng" dirty="0"/>
              <a:t>debit card</a:t>
            </a:r>
          </a:p>
          <a:p>
            <a:pPr lvl="1"/>
            <a:r>
              <a:rPr lang="en-US" b="1" u="sng" dirty="0"/>
              <a:t>Online payment</a:t>
            </a:r>
          </a:p>
          <a:p>
            <a:pPr lvl="1"/>
            <a:r>
              <a:rPr lang="en-US" b="1" u="sng" dirty="0"/>
              <a:t>Mobile payment</a:t>
            </a:r>
          </a:p>
          <a:p>
            <a:pPr lvl="1"/>
            <a:r>
              <a:rPr lang="en-US" b="1" u="sng" dirty="0"/>
              <a:t>Paper check</a:t>
            </a:r>
          </a:p>
          <a:p>
            <a:pPr lvl="1"/>
            <a:r>
              <a:rPr lang="en-US" dirty="0"/>
              <a:t>Withdrawing cash through </a:t>
            </a:r>
            <a:r>
              <a:rPr lang="en-US" b="1" u="sng" dirty="0"/>
              <a:t>ATM</a:t>
            </a:r>
          </a:p>
        </p:txBody>
      </p:sp>
      <p:sp>
        <p:nvSpPr>
          <p:cNvPr id="5" name="Text Placeholder 4">
            <a:extLst>
              <a:ext uri="{FF2B5EF4-FFF2-40B4-BE49-F238E27FC236}">
                <a16:creationId xmlns:a16="http://schemas.microsoft.com/office/drawing/2014/main" id="{78275060-B268-7EAC-A1C3-C30D747555CD}"/>
              </a:ext>
            </a:extLst>
          </p:cNvPr>
          <p:cNvSpPr>
            <a:spLocks noGrp="1"/>
          </p:cNvSpPr>
          <p:nvPr>
            <p:ph type="body" sz="quarter" idx="3"/>
          </p:nvPr>
        </p:nvSpPr>
        <p:spPr>
          <a:xfrm>
            <a:off x="6124892" y="1695768"/>
            <a:ext cx="5183188" cy="579121"/>
          </a:xfrm>
        </p:spPr>
        <p:txBody>
          <a:bodyPr>
            <a:normAutofit/>
          </a:bodyPr>
          <a:lstStyle/>
          <a:p>
            <a:pPr algn="ctr"/>
            <a:r>
              <a:rPr lang="en-US" sz="3200" u="sng" dirty="0"/>
              <a:t>Savings Accounts</a:t>
            </a:r>
          </a:p>
        </p:txBody>
      </p:sp>
      <p:sp>
        <p:nvSpPr>
          <p:cNvPr id="6" name="Content Placeholder 5">
            <a:extLst>
              <a:ext uri="{FF2B5EF4-FFF2-40B4-BE49-F238E27FC236}">
                <a16:creationId xmlns:a16="http://schemas.microsoft.com/office/drawing/2014/main" id="{2D7CBAF3-B972-8283-8125-120AAE6258E5}"/>
              </a:ext>
            </a:extLst>
          </p:cNvPr>
          <p:cNvSpPr>
            <a:spLocks noGrp="1"/>
          </p:cNvSpPr>
          <p:nvPr>
            <p:ph sz="quarter" idx="4"/>
          </p:nvPr>
        </p:nvSpPr>
        <p:spPr>
          <a:xfrm>
            <a:off x="6492240" y="2505075"/>
            <a:ext cx="5183188" cy="4078604"/>
          </a:xfrm>
        </p:spPr>
        <p:txBody>
          <a:bodyPr/>
          <a:lstStyle/>
          <a:p>
            <a:r>
              <a:rPr lang="en-US" b="1" u="sng" dirty="0"/>
              <a:t>Deposit</a:t>
            </a:r>
            <a:r>
              <a:rPr lang="en-US" dirty="0"/>
              <a:t> your money</a:t>
            </a:r>
          </a:p>
          <a:p>
            <a:r>
              <a:rPr lang="en-US" dirty="0"/>
              <a:t>Helps you save your money for periodic expenses and to set aside money to meet financial goals</a:t>
            </a:r>
          </a:p>
          <a:p>
            <a:r>
              <a:rPr lang="en-US" dirty="0"/>
              <a:t>Helps you grow your money though </a:t>
            </a:r>
            <a:r>
              <a:rPr lang="en-US" u="sng" dirty="0"/>
              <a:t>interest</a:t>
            </a:r>
            <a:r>
              <a:rPr lang="en-US" dirty="0"/>
              <a:t> (the bank pays you to keep it in the account)</a:t>
            </a:r>
          </a:p>
          <a:p>
            <a:r>
              <a:rPr lang="en-US" dirty="0"/>
              <a:t>Access your money at any time</a:t>
            </a:r>
          </a:p>
        </p:txBody>
      </p:sp>
    </p:spTree>
    <p:extLst>
      <p:ext uri="{BB962C8B-B14F-4D97-AF65-F5344CB8AC3E}">
        <p14:creationId xmlns:p14="http://schemas.microsoft.com/office/powerpoint/2010/main" val="2054703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01075-6926-6272-C452-8F8CD8BC6E46}"/>
              </a:ext>
            </a:extLst>
          </p:cNvPr>
          <p:cNvSpPr>
            <a:spLocks noGrp="1"/>
          </p:cNvSpPr>
          <p:nvPr>
            <p:ph type="title"/>
          </p:nvPr>
        </p:nvSpPr>
        <p:spPr>
          <a:xfrm>
            <a:off x="838200" y="365125"/>
            <a:ext cx="9723120" cy="1325563"/>
          </a:xfrm>
        </p:spPr>
        <p:txBody>
          <a:bodyPr>
            <a:normAutofit/>
          </a:bodyPr>
          <a:lstStyle/>
          <a:p>
            <a:pPr algn="ctr"/>
            <a:r>
              <a:rPr lang="en-US" b="1" dirty="0">
                <a:solidFill>
                  <a:schemeClr val="accent6">
                    <a:lumMod val="50000"/>
                  </a:schemeClr>
                </a:solidFill>
              </a:rPr>
              <a:t>How do I Decide Which Type </a:t>
            </a:r>
            <a:br>
              <a:rPr lang="en-US" b="1" dirty="0">
                <a:solidFill>
                  <a:schemeClr val="accent6">
                    <a:lumMod val="50000"/>
                  </a:schemeClr>
                </a:solidFill>
              </a:rPr>
            </a:br>
            <a:r>
              <a:rPr lang="en-US" b="1" dirty="0">
                <a:solidFill>
                  <a:schemeClr val="accent6">
                    <a:lumMod val="50000"/>
                  </a:schemeClr>
                </a:solidFill>
              </a:rPr>
              <a:t>of Account to Have?</a:t>
            </a:r>
            <a:endParaRPr lang="en-US" dirty="0"/>
          </a:p>
        </p:txBody>
      </p:sp>
      <p:sp>
        <p:nvSpPr>
          <p:cNvPr id="3" name="Content Placeholder 2">
            <a:extLst>
              <a:ext uri="{FF2B5EF4-FFF2-40B4-BE49-F238E27FC236}">
                <a16:creationId xmlns:a16="http://schemas.microsoft.com/office/drawing/2014/main" id="{F258ED21-4D50-A372-CB1E-C7F5B4F81DEE}"/>
              </a:ext>
            </a:extLst>
          </p:cNvPr>
          <p:cNvSpPr>
            <a:spLocks noGrp="1"/>
          </p:cNvSpPr>
          <p:nvPr>
            <p:ph idx="1"/>
          </p:nvPr>
        </p:nvSpPr>
        <p:spPr>
          <a:xfrm>
            <a:off x="1356360" y="1825625"/>
            <a:ext cx="9997440" cy="4351338"/>
          </a:xfrm>
        </p:spPr>
        <p:txBody>
          <a:bodyPr>
            <a:normAutofit lnSpcReduction="10000"/>
          </a:bodyPr>
          <a:lstStyle/>
          <a:p>
            <a:pPr marL="0" indent="0">
              <a:buNone/>
            </a:pPr>
            <a:r>
              <a:rPr lang="en-US" dirty="0">
                <a:latin typeface="+mj-lt"/>
                <a:ea typeface="Calibri" panose="020F0502020204030204" pitchFamily="34" charset="0"/>
                <a:cs typeface="Times New Roman" panose="02020603050405020304" pitchFamily="18" charset="0"/>
              </a:rPr>
              <a:t>S</a:t>
            </a:r>
            <a:r>
              <a:rPr lang="en-US" dirty="0">
                <a:effectLst/>
                <a:latin typeface="+mj-lt"/>
                <a:ea typeface="Calibri" panose="020F0502020204030204" pitchFamily="34" charset="0"/>
                <a:cs typeface="Times New Roman" panose="02020603050405020304" pitchFamily="18" charset="0"/>
              </a:rPr>
              <a:t>ome farmworkers have both types of accounts</a:t>
            </a:r>
          </a:p>
          <a:p>
            <a:r>
              <a:rPr lang="en-US" dirty="0">
                <a:latin typeface="+mj-lt"/>
                <a:ea typeface="Calibri" panose="020F0502020204030204" pitchFamily="34" charset="0"/>
                <a:cs typeface="Times New Roman" panose="02020603050405020304" pitchFamily="18" charset="0"/>
              </a:rPr>
              <a:t>O</a:t>
            </a:r>
            <a:r>
              <a:rPr lang="en-US" dirty="0">
                <a:effectLst/>
                <a:latin typeface="+mj-lt"/>
                <a:ea typeface="Calibri" panose="020F0502020204030204" pitchFamily="34" charset="0"/>
                <a:cs typeface="Times New Roman" panose="02020603050405020304" pitchFamily="18" charset="0"/>
              </a:rPr>
              <a:t>ne for saving money  </a:t>
            </a:r>
          </a:p>
          <a:p>
            <a:r>
              <a:rPr lang="en-US" dirty="0">
                <a:latin typeface="+mj-lt"/>
                <a:ea typeface="Calibri" panose="020F0502020204030204" pitchFamily="34" charset="0"/>
                <a:cs typeface="Times New Roman" panose="02020603050405020304" pitchFamily="18" charset="0"/>
              </a:rPr>
              <a:t>T</a:t>
            </a:r>
            <a:r>
              <a:rPr lang="en-US" dirty="0">
                <a:effectLst/>
                <a:latin typeface="+mj-lt"/>
                <a:ea typeface="Calibri" panose="020F0502020204030204" pitchFamily="34" charset="0"/>
                <a:cs typeface="Times New Roman" panose="02020603050405020304" pitchFamily="18" charset="0"/>
              </a:rPr>
              <a:t>he other for using their money for expenses and payin</a:t>
            </a:r>
            <a:r>
              <a:rPr lang="en-US" dirty="0">
                <a:latin typeface="+mj-lt"/>
                <a:ea typeface="Calibri" panose="020F0502020204030204" pitchFamily="34" charset="0"/>
                <a:cs typeface="Times New Roman" panose="02020603050405020304" pitchFamily="18" charset="0"/>
              </a:rPr>
              <a:t>g bills</a:t>
            </a:r>
            <a:endParaRPr lang="en-US" dirty="0">
              <a:effectLst/>
              <a:latin typeface="+mj-lt"/>
              <a:ea typeface="Calibri" panose="020F0502020204030204" pitchFamily="34" charset="0"/>
              <a:cs typeface="Times New Roman" panose="02020603050405020304" pitchFamily="18" charset="0"/>
            </a:endParaRPr>
          </a:p>
          <a:p>
            <a:endParaRPr lang="en-US" dirty="0">
              <a:effectLst/>
              <a:latin typeface="+mj-lt"/>
              <a:ea typeface="Calibri" panose="020F0502020204030204" pitchFamily="34" charset="0"/>
              <a:cs typeface="Times New Roman" panose="02020603050405020304" pitchFamily="18" charset="0"/>
            </a:endParaRPr>
          </a:p>
          <a:p>
            <a:pPr marL="0" indent="0">
              <a:buNone/>
            </a:pPr>
            <a:r>
              <a:rPr lang="en-US" dirty="0">
                <a:latin typeface="+mj-lt"/>
                <a:ea typeface="Calibri" panose="020F0502020204030204" pitchFamily="34" charset="0"/>
                <a:cs typeface="Times New Roman" panose="02020603050405020304" pitchFamily="18" charset="0"/>
              </a:rPr>
              <a:t>Y</a:t>
            </a:r>
            <a:r>
              <a:rPr lang="en-US" dirty="0">
                <a:effectLst/>
                <a:latin typeface="+mj-lt"/>
                <a:ea typeface="Calibri" panose="020F0502020204030204" pitchFamily="34" charset="0"/>
                <a:cs typeface="Times New Roman" panose="02020603050405020304" pitchFamily="18" charset="0"/>
              </a:rPr>
              <a:t>our bank or credit union provides a record of your </a:t>
            </a:r>
            <a:r>
              <a:rPr lang="en-US" b="1" u="sng" dirty="0">
                <a:effectLst/>
                <a:latin typeface="+mj-lt"/>
                <a:ea typeface="Calibri" panose="020F0502020204030204" pitchFamily="34" charset="0"/>
                <a:cs typeface="Times New Roman" panose="02020603050405020304" pitchFamily="18" charset="0"/>
              </a:rPr>
              <a:t>transactions</a:t>
            </a:r>
            <a:endParaRPr lang="en-US" u="sng" dirty="0">
              <a:effectLst/>
              <a:latin typeface="+mj-lt"/>
              <a:ea typeface="Calibri" panose="020F0502020204030204" pitchFamily="34" charset="0"/>
              <a:cs typeface="Times New Roman" panose="02020603050405020304" pitchFamily="18" charset="0"/>
            </a:endParaRPr>
          </a:p>
          <a:p>
            <a:r>
              <a:rPr lang="en-US" dirty="0">
                <a:latin typeface="+mj-lt"/>
                <a:ea typeface="Calibri" panose="020F0502020204030204" pitchFamily="34" charset="0"/>
                <a:cs typeface="Times New Roman" panose="02020603050405020304" pitchFamily="18" charset="0"/>
              </a:rPr>
              <a:t>M</a:t>
            </a:r>
            <a:r>
              <a:rPr lang="en-US" dirty="0">
                <a:effectLst/>
                <a:latin typeface="+mj-lt"/>
                <a:ea typeface="Calibri" panose="020F0502020204030204" pitchFamily="34" charset="0"/>
                <a:cs typeface="Times New Roman" panose="02020603050405020304" pitchFamily="18" charset="0"/>
              </a:rPr>
              <a:t>onitoring this information helps you manage your money </a:t>
            </a:r>
          </a:p>
          <a:p>
            <a:pPr marL="0" indent="0">
              <a:buNone/>
            </a:pPr>
            <a:endParaRPr lang="en-US" dirty="0">
              <a:latin typeface="+mj-lt"/>
              <a:ea typeface="Calibri" panose="020F0502020204030204" pitchFamily="34" charset="0"/>
              <a:cs typeface="Times New Roman" panose="02020603050405020304" pitchFamily="18" charset="0"/>
            </a:endParaRPr>
          </a:p>
          <a:p>
            <a:pPr marL="0" indent="0">
              <a:buNone/>
            </a:pPr>
            <a:r>
              <a:rPr lang="en-US" dirty="0">
                <a:latin typeface="+mj-lt"/>
                <a:ea typeface="Calibri" panose="020F0502020204030204" pitchFamily="34" charset="0"/>
                <a:cs typeface="Times New Roman" panose="02020603050405020304" pitchFamily="18" charset="0"/>
              </a:rPr>
              <a:t>T</a:t>
            </a:r>
            <a:r>
              <a:rPr lang="en-US" dirty="0">
                <a:effectLst/>
                <a:latin typeface="+mj-lt"/>
                <a:ea typeface="Calibri" panose="020F0502020204030204" pitchFamily="34" charset="0"/>
                <a:cs typeface="Times New Roman" panose="02020603050405020304" pitchFamily="18" charset="0"/>
              </a:rPr>
              <a:t>he U.S. federal government insures money that is put into a bank or credit union</a:t>
            </a:r>
          </a:p>
          <a:p>
            <a:endParaRPr lang="en-US" dirty="0"/>
          </a:p>
        </p:txBody>
      </p:sp>
    </p:spTree>
    <p:extLst>
      <p:ext uri="{BB962C8B-B14F-4D97-AF65-F5344CB8AC3E}">
        <p14:creationId xmlns:p14="http://schemas.microsoft.com/office/powerpoint/2010/main" val="2267965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E4706-EDEF-C080-2F2C-A4C755C75146}"/>
              </a:ext>
            </a:extLst>
          </p:cNvPr>
          <p:cNvSpPr>
            <a:spLocks noGrp="1"/>
          </p:cNvSpPr>
          <p:nvPr>
            <p:ph type="title"/>
          </p:nvPr>
        </p:nvSpPr>
        <p:spPr/>
        <p:txBody>
          <a:bodyPr/>
          <a:lstStyle/>
          <a:p>
            <a:pPr algn="ctr"/>
            <a:r>
              <a:rPr lang="en-US" b="1" dirty="0">
                <a:solidFill>
                  <a:schemeClr val="accent6">
                    <a:lumMod val="50000"/>
                  </a:schemeClr>
                </a:solidFill>
              </a:rPr>
              <a:t>How Do I Decide Which Type of </a:t>
            </a:r>
            <a:br>
              <a:rPr lang="en-US" b="1" dirty="0">
                <a:solidFill>
                  <a:schemeClr val="accent6">
                    <a:lumMod val="50000"/>
                  </a:schemeClr>
                </a:solidFill>
              </a:rPr>
            </a:br>
            <a:r>
              <a:rPr lang="en-US" b="1" dirty="0">
                <a:solidFill>
                  <a:schemeClr val="accent6">
                    <a:lumMod val="50000"/>
                  </a:schemeClr>
                </a:solidFill>
              </a:rPr>
              <a:t>Account to Have?</a:t>
            </a:r>
          </a:p>
        </p:txBody>
      </p:sp>
      <p:sp>
        <p:nvSpPr>
          <p:cNvPr id="4" name="Content Placeholder 3">
            <a:extLst>
              <a:ext uri="{FF2B5EF4-FFF2-40B4-BE49-F238E27FC236}">
                <a16:creationId xmlns:a16="http://schemas.microsoft.com/office/drawing/2014/main" id="{3E0CB44E-27D8-94CD-6EA1-75939D3D4F6C}"/>
              </a:ext>
            </a:extLst>
          </p:cNvPr>
          <p:cNvSpPr>
            <a:spLocks noGrp="1"/>
          </p:cNvSpPr>
          <p:nvPr>
            <p:ph idx="1"/>
          </p:nvPr>
        </p:nvSpPr>
        <p:spPr>
          <a:xfrm>
            <a:off x="1524000" y="1825625"/>
            <a:ext cx="9829800" cy="4351338"/>
          </a:xfrm>
        </p:spPr>
        <p:txBody>
          <a:bodyPr/>
          <a:lstStyle/>
          <a:p>
            <a:pPr marL="0" indent="0">
              <a:buNone/>
            </a:pPr>
            <a:r>
              <a:rPr lang="en-US" sz="3600" dirty="0"/>
              <a:t>How Will You Use Your Money?</a:t>
            </a:r>
          </a:p>
          <a:p>
            <a:pPr lvl="1"/>
            <a:r>
              <a:rPr lang="en-US" sz="3200" dirty="0">
                <a:effectLst/>
                <a:latin typeface="+mj-lt"/>
                <a:ea typeface="Calibri" panose="020F0502020204030204" pitchFamily="34" charset="0"/>
                <a:cs typeface="Times New Roman" panose="02020603050405020304" pitchFamily="18" charset="0"/>
              </a:rPr>
              <a:t>for saving money </a:t>
            </a:r>
          </a:p>
          <a:p>
            <a:pPr lvl="1"/>
            <a:r>
              <a:rPr lang="en-US" sz="3200" dirty="0">
                <a:latin typeface="+mj-lt"/>
                <a:ea typeface="Calibri" panose="020F0502020204030204" pitchFamily="34" charset="0"/>
                <a:cs typeface="Times New Roman" panose="02020603050405020304" pitchFamily="18" charset="0"/>
              </a:rPr>
              <a:t>f</a:t>
            </a:r>
            <a:r>
              <a:rPr lang="en-US" sz="3200" dirty="0">
                <a:effectLst/>
                <a:latin typeface="+mj-lt"/>
                <a:ea typeface="Calibri" panose="020F0502020204030204" pitchFamily="34" charset="0"/>
                <a:cs typeface="Times New Roman" panose="02020603050405020304" pitchFamily="18" charset="0"/>
              </a:rPr>
              <a:t>or paying for your purchases and bills </a:t>
            </a:r>
          </a:p>
          <a:p>
            <a:pPr lvl="1"/>
            <a:r>
              <a:rPr lang="en-US" sz="3200" dirty="0">
                <a:latin typeface="+mj-lt"/>
                <a:ea typeface="Calibri" panose="020F0502020204030204" pitchFamily="34" charset="0"/>
                <a:cs typeface="Times New Roman" panose="02020603050405020304" pitchFamily="18" charset="0"/>
              </a:rPr>
              <a:t>f</a:t>
            </a:r>
            <a:r>
              <a:rPr lang="en-US" sz="3200" dirty="0">
                <a:effectLst/>
                <a:latin typeface="+mj-lt"/>
                <a:ea typeface="Calibri" panose="020F0502020204030204" pitchFamily="34" charset="0"/>
                <a:cs typeface="Times New Roman" panose="02020603050405020304" pitchFamily="18" charset="0"/>
              </a:rPr>
              <a:t>or sending money to family overseas or your home country </a:t>
            </a:r>
          </a:p>
          <a:p>
            <a:pPr lvl="1"/>
            <a:endParaRPr lang="en-US" sz="1800" dirty="0">
              <a:latin typeface="Arial" panose="020B0604020202020204" pitchFamily="34" charset="0"/>
              <a:ea typeface="Calibri" panose="020F0502020204030204" pitchFamily="34" charset="0"/>
              <a:cs typeface="Times New Roman" panose="02020603050405020304" pitchFamily="18" charset="0"/>
            </a:endParaRPr>
          </a:p>
          <a:p>
            <a:pPr lvl="1"/>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457200" lvl="1" indent="0" algn="ctr">
              <a:buNone/>
            </a:pPr>
            <a:r>
              <a:rPr lang="en-US" sz="3200" dirty="0">
                <a:effectLst/>
                <a:latin typeface="+mj-lt"/>
                <a:ea typeface="Calibri" panose="020F0502020204030204" pitchFamily="34" charset="0"/>
                <a:cs typeface="Times New Roman" panose="02020603050405020304" pitchFamily="18" charset="0"/>
              </a:rPr>
              <a:t>You may want to have </a:t>
            </a:r>
            <a:r>
              <a:rPr lang="en-US" sz="3200" b="1" dirty="0">
                <a:effectLst/>
                <a:latin typeface="+mj-lt"/>
                <a:ea typeface="Calibri" panose="020F0502020204030204" pitchFamily="34" charset="0"/>
                <a:cs typeface="Times New Roman" panose="02020603050405020304" pitchFamily="18" charset="0"/>
              </a:rPr>
              <a:t>both </a:t>
            </a:r>
            <a:r>
              <a:rPr lang="en-US" sz="3200" dirty="0">
                <a:effectLst/>
                <a:latin typeface="+mj-lt"/>
                <a:ea typeface="Calibri" panose="020F0502020204030204" pitchFamily="34" charset="0"/>
                <a:cs typeface="Times New Roman" panose="02020603050405020304" pitchFamily="18" charset="0"/>
              </a:rPr>
              <a:t>a savings and checking account if you have </a:t>
            </a:r>
            <a:r>
              <a:rPr lang="en-US" sz="3200" b="1" dirty="0">
                <a:effectLst/>
                <a:latin typeface="+mj-lt"/>
                <a:ea typeface="Calibri" panose="020F0502020204030204" pitchFamily="34" charset="0"/>
                <a:cs typeface="Times New Roman" panose="02020603050405020304" pitchFamily="18" charset="0"/>
              </a:rPr>
              <a:t>all</a:t>
            </a:r>
            <a:r>
              <a:rPr lang="en-US" sz="3200" dirty="0">
                <a:effectLst/>
                <a:latin typeface="+mj-lt"/>
                <a:ea typeface="Calibri" panose="020F0502020204030204" pitchFamily="34" charset="0"/>
                <a:cs typeface="Times New Roman" panose="02020603050405020304" pitchFamily="18" charset="0"/>
              </a:rPr>
              <a:t> these needs.</a:t>
            </a:r>
          </a:p>
          <a:p>
            <a:pPr lvl="1"/>
            <a:endParaRPr lang="en-US" dirty="0"/>
          </a:p>
        </p:txBody>
      </p:sp>
    </p:spTree>
    <p:extLst>
      <p:ext uri="{BB962C8B-B14F-4D97-AF65-F5344CB8AC3E}">
        <p14:creationId xmlns:p14="http://schemas.microsoft.com/office/powerpoint/2010/main" val="3580417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1A8B2-0AA7-7C14-986F-3A883297B49F}"/>
              </a:ext>
            </a:extLst>
          </p:cNvPr>
          <p:cNvSpPr>
            <a:spLocks noGrp="1"/>
          </p:cNvSpPr>
          <p:nvPr>
            <p:ph type="title"/>
          </p:nvPr>
        </p:nvSpPr>
        <p:spPr/>
        <p:txBody>
          <a:bodyPr/>
          <a:lstStyle/>
          <a:p>
            <a:pPr algn="ctr"/>
            <a:r>
              <a:rPr lang="en-US" dirty="0">
                <a:solidFill>
                  <a:schemeClr val="accent6">
                    <a:lumMod val="50000"/>
                  </a:schemeClr>
                </a:solidFill>
              </a:rPr>
              <a:t>What do I Need to Do to Work With </a:t>
            </a:r>
            <a:br>
              <a:rPr lang="en-US" dirty="0">
                <a:solidFill>
                  <a:schemeClr val="accent6">
                    <a:lumMod val="50000"/>
                  </a:schemeClr>
                </a:solidFill>
              </a:rPr>
            </a:br>
            <a:r>
              <a:rPr lang="en-US" dirty="0">
                <a:solidFill>
                  <a:schemeClr val="accent6">
                    <a:lumMod val="50000"/>
                  </a:schemeClr>
                </a:solidFill>
              </a:rPr>
              <a:t>a Bank or Credit Union?</a:t>
            </a:r>
          </a:p>
        </p:txBody>
      </p:sp>
      <p:sp>
        <p:nvSpPr>
          <p:cNvPr id="3" name="Content Placeholder 2">
            <a:extLst>
              <a:ext uri="{FF2B5EF4-FFF2-40B4-BE49-F238E27FC236}">
                <a16:creationId xmlns:a16="http://schemas.microsoft.com/office/drawing/2014/main" id="{A80FB6C2-7DCD-DB1D-B6EB-6B432E0E2DB9}"/>
              </a:ext>
            </a:extLst>
          </p:cNvPr>
          <p:cNvSpPr>
            <a:spLocks noGrp="1"/>
          </p:cNvSpPr>
          <p:nvPr>
            <p:ph sz="half" idx="1"/>
          </p:nvPr>
        </p:nvSpPr>
        <p:spPr>
          <a:xfrm>
            <a:off x="1162372" y="1825625"/>
            <a:ext cx="4857427" cy="4158615"/>
          </a:xfrm>
        </p:spPr>
        <p:txBody>
          <a:bodyPr>
            <a:noAutofit/>
          </a:bodyPr>
          <a:lstStyle/>
          <a:p>
            <a:pPr marL="0" indent="0">
              <a:buNone/>
            </a:pPr>
            <a:r>
              <a:rPr lang="en-US" sz="2400" dirty="0">
                <a:effectLst/>
                <a:ea typeface="Calibri" panose="020F0502020204030204" pitchFamily="34" charset="0"/>
                <a:cs typeface="Times New Roman" panose="02020603050405020304" pitchFamily="18" charset="0"/>
              </a:rPr>
              <a:t>When you open an account you become a customer (for a bank) or a member (for the credit union)</a:t>
            </a:r>
          </a:p>
          <a:p>
            <a:pPr marL="0" indent="0">
              <a:buNone/>
            </a:pPr>
            <a:endParaRPr lang="en-US" sz="2400" dirty="0">
              <a:effectLst/>
              <a:ea typeface="Calibri" panose="020F0502020204030204" pitchFamily="34" charset="0"/>
              <a:cs typeface="Times New Roman" panose="02020603050405020304" pitchFamily="18" charset="0"/>
            </a:endParaRPr>
          </a:p>
          <a:p>
            <a:r>
              <a:rPr lang="en-US" sz="2400" dirty="0">
                <a:effectLst/>
                <a:ea typeface="Calibri" panose="020F0502020204030204" pitchFamily="34" charset="0"/>
                <a:cs typeface="Times New Roman" panose="02020603050405020304" pitchFamily="18" charset="0"/>
              </a:rPr>
              <a:t>The bank or credit union will need to:</a:t>
            </a:r>
          </a:p>
          <a:p>
            <a:pPr lvl="1"/>
            <a:r>
              <a:rPr lang="en-US" dirty="0">
                <a:effectLst/>
                <a:ea typeface="Calibri" panose="020F0502020204030204" pitchFamily="34" charset="0"/>
                <a:cs typeface="Times New Roman" panose="02020603050405020304" pitchFamily="18" charset="0"/>
              </a:rPr>
              <a:t>verify your name</a:t>
            </a:r>
          </a:p>
          <a:p>
            <a:pPr lvl="1"/>
            <a:r>
              <a:rPr lang="en-US" dirty="0">
                <a:effectLst/>
                <a:ea typeface="Calibri" panose="020F0502020204030204" pitchFamily="34" charset="0"/>
                <a:cs typeface="Times New Roman" panose="02020603050405020304" pitchFamily="18" charset="0"/>
              </a:rPr>
              <a:t>date of birth</a:t>
            </a:r>
          </a:p>
          <a:p>
            <a:pPr lvl="1"/>
            <a:r>
              <a:rPr lang="en-US" dirty="0">
                <a:ea typeface="Calibri" panose="020F0502020204030204" pitchFamily="34" charset="0"/>
                <a:cs typeface="Times New Roman" panose="02020603050405020304" pitchFamily="18" charset="0"/>
              </a:rPr>
              <a:t>a</a:t>
            </a:r>
            <a:r>
              <a:rPr lang="en-US" dirty="0">
                <a:effectLst/>
                <a:ea typeface="Calibri" panose="020F0502020204030204" pitchFamily="34" charset="0"/>
                <a:cs typeface="Times New Roman" panose="02020603050405020304" pitchFamily="18" charset="0"/>
              </a:rPr>
              <a:t>ddress</a:t>
            </a:r>
          </a:p>
          <a:p>
            <a:pPr lvl="1"/>
            <a:r>
              <a:rPr lang="en-US" dirty="0">
                <a:effectLst/>
                <a:ea typeface="Calibri" panose="020F0502020204030204" pitchFamily="34" charset="0"/>
                <a:cs typeface="Times New Roman" panose="02020603050405020304" pitchFamily="18" charset="0"/>
              </a:rPr>
              <a:t>I.D. number </a:t>
            </a:r>
          </a:p>
        </p:txBody>
      </p:sp>
      <p:sp>
        <p:nvSpPr>
          <p:cNvPr id="4" name="Content Placeholder 3">
            <a:extLst>
              <a:ext uri="{FF2B5EF4-FFF2-40B4-BE49-F238E27FC236}">
                <a16:creationId xmlns:a16="http://schemas.microsoft.com/office/drawing/2014/main" id="{945AB5F4-5C2A-8A07-C496-DB0DF01FF200}"/>
              </a:ext>
            </a:extLst>
          </p:cNvPr>
          <p:cNvSpPr>
            <a:spLocks noGrp="1"/>
          </p:cNvSpPr>
          <p:nvPr>
            <p:ph sz="half" idx="2"/>
          </p:nvPr>
        </p:nvSpPr>
        <p:spPr>
          <a:xfrm>
            <a:off x="6172200" y="1825624"/>
            <a:ext cx="5181600" cy="4382135"/>
          </a:xfrm>
        </p:spPr>
        <p:txBody>
          <a:bodyPr>
            <a:normAutofit/>
          </a:bodyPr>
          <a:lstStyle/>
          <a:p>
            <a:r>
              <a:rPr lang="en-US" sz="2400" dirty="0">
                <a:effectLst/>
                <a:ea typeface="Calibri" panose="020F0502020204030204" pitchFamily="34" charset="0"/>
                <a:cs typeface="Times New Roman" panose="02020603050405020304" pitchFamily="18" charset="0"/>
              </a:rPr>
              <a:t>An ID number can be</a:t>
            </a:r>
          </a:p>
          <a:p>
            <a:pPr lvl="1"/>
            <a:r>
              <a:rPr lang="en-US" dirty="0">
                <a:effectLst/>
                <a:ea typeface="Calibri" panose="020F0502020204030204" pitchFamily="34" charset="0"/>
                <a:cs typeface="Times New Roman" panose="02020603050405020304" pitchFamily="18" charset="0"/>
              </a:rPr>
              <a:t>a social security number (SSN) </a:t>
            </a:r>
          </a:p>
          <a:p>
            <a:pPr lvl="1"/>
            <a:r>
              <a:rPr lang="en-US" dirty="0">
                <a:effectLst/>
                <a:ea typeface="Calibri" panose="020F0502020204030204" pitchFamily="34" charset="0"/>
                <a:cs typeface="Times New Roman" panose="02020603050405020304" pitchFamily="18" charset="0"/>
              </a:rPr>
              <a:t>or an Individual Taxpayer Identification Number (ITIN)</a:t>
            </a:r>
          </a:p>
          <a:p>
            <a:r>
              <a:rPr lang="en-US" sz="2400" dirty="0">
                <a:ea typeface="Calibri" panose="020F0502020204030204" pitchFamily="34" charset="0"/>
                <a:cs typeface="Times New Roman" panose="02020603050405020304" pitchFamily="18" charset="0"/>
              </a:rPr>
              <a:t>S</a:t>
            </a:r>
            <a:r>
              <a:rPr lang="en-US" sz="2400" dirty="0">
                <a:effectLst/>
                <a:ea typeface="Calibri" panose="020F0502020204030204" pitchFamily="34" charset="0"/>
                <a:cs typeface="Times New Roman" panose="02020603050405020304" pitchFamily="18" charset="0"/>
              </a:rPr>
              <a:t>ome institutions will accept a</a:t>
            </a:r>
          </a:p>
          <a:p>
            <a:pPr lvl="1"/>
            <a:r>
              <a:rPr lang="en-US" dirty="0">
                <a:effectLst/>
                <a:ea typeface="Calibri" panose="020F0502020204030204" pitchFamily="34" charset="0"/>
                <a:cs typeface="Times New Roman" panose="02020603050405020304" pitchFamily="18" charset="0"/>
              </a:rPr>
              <a:t>passport number and the country of issuance </a:t>
            </a:r>
          </a:p>
          <a:p>
            <a:pPr lvl="1"/>
            <a:r>
              <a:rPr lang="en-US" dirty="0">
                <a:effectLst/>
                <a:ea typeface="Calibri" panose="020F0502020204030204" pitchFamily="34" charset="0"/>
                <a:cs typeface="Times New Roman" panose="02020603050405020304" pitchFamily="18" charset="0"/>
              </a:rPr>
              <a:t>an alien identification card number</a:t>
            </a:r>
          </a:p>
          <a:p>
            <a:pPr lvl="1"/>
            <a:r>
              <a:rPr lang="en-US" dirty="0">
                <a:effectLst/>
                <a:ea typeface="Calibri" panose="020F0502020204030204" pitchFamily="34" charset="0"/>
                <a:cs typeface="Times New Roman" panose="02020603050405020304" pitchFamily="18" charset="0"/>
              </a:rPr>
              <a:t>other government-issued I.D. number </a:t>
            </a:r>
            <a:endParaRPr lang="en-US" dirty="0"/>
          </a:p>
        </p:txBody>
      </p:sp>
      <p:sp>
        <p:nvSpPr>
          <p:cNvPr id="7" name="TextBox 6">
            <a:extLst>
              <a:ext uri="{FF2B5EF4-FFF2-40B4-BE49-F238E27FC236}">
                <a16:creationId xmlns:a16="http://schemas.microsoft.com/office/drawing/2014/main" id="{5473D4FF-B462-494C-9C9E-05E229B2B5E1}"/>
              </a:ext>
            </a:extLst>
          </p:cNvPr>
          <p:cNvSpPr txBox="1"/>
          <p:nvPr/>
        </p:nvSpPr>
        <p:spPr>
          <a:xfrm>
            <a:off x="1036320" y="5984240"/>
            <a:ext cx="10515600" cy="369332"/>
          </a:xfrm>
          <a:prstGeom prst="rect">
            <a:avLst/>
          </a:prstGeom>
          <a:noFill/>
        </p:spPr>
        <p:txBody>
          <a:bodyPr wrap="square" rtlCol="0">
            <a:spAutoFit/>
          </a:bodyPr>
          <a:lstStyle/>
          <a:p>
            <a:r>
              <a:rPr lang="en-US" sz="1800" dirty="0">
                <a:effectLst/>
                <a:latin typeface="Arial" panose="020B0604020202020204" pitchFamily="34" charset="0"/>
                <a:ea typeface="Calibri" panose="020F0502020204030204" pitchFamily="34" charset="0"/>
                <a:cs typeface="Times New Roman" panose="02020603050405020304" pitchFamily="18" charset="0"/>
              </a:rPr>
              <a:t>Talk to your employer about identification; they must complete forms to provide you with a paycheck. </a:t>
            </a:r>
            <a:endParaRPr lang="en-US" dirty="0"/>
          </a:p>
        </p:txBody>
      </p:sp>
    </p:spTree>
    <p:extLst>
      <p:ext uri="{BB962C8B-B14F-4D97-AF65-F5344CB8AC3E}">
        <p14:creationId xmlns:p14="http://schemas.microsoft.com/office/powerpoint/2010/main" val="1542694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7AB9B-9B3A-C2A0-7E39-FF1EA8362F6D}"/>
              </a:ext>
            </a:extLst>
          </p:cNvPr>
          <p:cNvSpPr>
            <a:spLocks noGrp="1"/>
          </p:cNvSpPr>
          <p:nvPr>
            <p:ph type="title"/>
          </p:nvPr>
        </p:nvSpPr>
        <p:spPr/>
        <p:txBody>
          <a:bodyPr/>
          <a:lstStyle/>
          <a:p>
            <a:r>
              <a:rPr lang="en-US" b="1" dirty="0">
                <a:solidFill>
                  <a:schemeClr val="accent6">
                    <a:lumMod val="50000"/>
                  </a:schemeClr>
                </a:solidFill>
              </a:rPr>
              <a:t>Questions to Ask Before You Open an Account</a:t>
            </a:r>
          </a:p>
        </p:txBody>
      </p:sp>
      <p:sp>
        <p:nvSpPr>
          <p:cNvPr id="4" name="Text Placeholder 3">
            <a:extLst>
              <a:ext uri="{FF2B5EF4-FFF2-40B4-BE49-F238E27FC236}">
                <a16:creationId xmlns:a16="http://schemas.microsoft.com/office/drawing/2014/main" id="{08D65F06-CED8-2549-ECFF-AD56A3472A3E}"/>
              </a:ext>
            </a:extLst>
          </p:cNvPr>
          <p:cNvSpPr>
            <a:spLocks noGrp="1"/>
          </p:cNvSpPr>
          <p:nvPr>
            <p:ph type="body" idx="1"/>
          </p:nvPr>
        </p:nvSpPr>
        <p:spPr/>
        <p:txBody>
          <a:bodyPr>
            <a:normAutofit/>
          </a:bodyPr>
          <a:lstStyle/>
          <a:p>
            <a:pPr algn="ctr"/>
            <a:r>
              <a:rPr lang="en-US" sz="4800" dirty="0"/>
              <a:t>Fees</a:t>
            </a:r>
          </a:p>
        </p:txBody>
      </p:sp>
      <p:sp>
        <p:nvSpPr>
          <p:cNvPr id="3" name="Content Placeholder 2">
            <a:extLst>
              <a:ext uri="{FF2B5EF4-FFF2-40B4-BE49-F238E27FC236}">
                <a16:creationId xmlns:a16="http://schemas.microsoft.com/office/drawing/2014/main" id="{8DA81DFA-7FAF-D801-5D1C-94948F46501A}"/>
              </a:ext>
            </a:extLst>
          </p:cNvPr>
          <p:cNvSpPr>
            <a:spLocks noGrp="1"/>
          </p:cNvSpPr>
          <p:nvPr>
            <p:ph sz="half" idx="2"/>
          </p:nvPr>
        </p:nvSpPr>
        <p:spPr/>
        <p:txBody>
          <a:bodyPr/>
          <a:lstStyle/>
          <a:p>
            <a:r>
              <a:rPr lang="en-US" sz="2000" dirty="0">
                <a:effectLst/>
                <a:ea typeface="Calibri" panose="020F0502020204030204" pitchFamily="34" charset="0"/>
                <a:cs typeface="Times New Roman" panose="02020603050405020304" pitchFamily="18" charset="0"/>
              </a:rPr>
              <a:t>Some banks/credit unions offer free accounts, while others charge fees. </a:t>
            </a:r>
          </a:p>
          <a:p>
            <a:r>
              <a:rPr lang="en-US" sz="2000" dirty="0">
                <a:ea typeface="Calibri" panose="020F0502020204030204" pitchFamily="34" charset="0"/>
                <a:cs typeface="Times New Roman" panose="02020603050405020304" pitchFamily="18" charset="0"/>
              </a:rPr>
              <a:t>Are there </a:t>
            </a:r>
            <a:r>
              <a:rPr lang="en-US" sz="2000" b="1" dirty="0">
                <a:effectLst/>
                <a:ea typeface="Calibri" panose="020F0502020204030204" pitchFamily="34" charset="0"/>
                <a:cs typeface="Times New Roman" panose="02020603050405020304" pitchFamily="18" charset="0"/>
              </a:rPr>
              <a:t>Monthly Fees </a:t>
            </a:r>
            <a:r>
              <a:rPr lang="en-US" sz="2000" dirty="0">
                <a:effectLst/>
                <a:ea typeface="Calibri" panose="020F0502020204030204" pitchFamily="34" charset="0"/>
                <a:cs typeface="Times New Roman" panose="02020603050405020304" pitchFamily="18" charset="0"/>
              </a:rPr>
              <a:t>or </a:t>
            </a:r>
            <a:r>
              <a:rPr lang="en-US" sz="2000" b="1" dirty="0">
                <a:effectLst/>
                <a:ea typeface="Calibri" panose="020F0502020204030204" pitchFamily="34" charset="0"/>
                <a:cs typeface="Times New Roman" panose="02020603050405020304" pitchFamily="18" charset="0"/>
              </a:rPr>
              <a:t>Service Charges</a:t>
            </a:r>
            <a:r>
              <a:rPr lang="en-US" sz="2000" dirty="0">
                <a:effectLst/>
                <a:ea typeface="Calibri" panose="020F0502020204030204" pitchFamily="34" charset="0"/>
                <a:cs typeface="Times New Roman" panose="02020603050405020304" pitchFamily="18" charset="0"/>
              </a:rPr>
              <a:t> if you don’t meet the </a:t>
            </a:r>
            <a:r>
              <a:rPr lang="en-US" sz="2000" b="1" dirty="0">
                <a:effectLst/>
                <a:ea typeface="Calibri" panose="020F0502020204030204" pitchFamily="34" charset="0"/>
                <a:cs typeface="Times New Roman" panose="02020603050405020304" pitchFamily="18" charset="0"/>
              </a:rPr>
              <a:t>Minimum Balance </a:t>
            </a:r>
            <a:r>
              <a:rPr lang="en-US" sz="2000" dirty="0">
                <a:effectLst/>
                <a:ea typeface="Calibri" panose="020F0502020204030204" pitchFamily="34" charset="0"/>
                <a:cs typeface="Times New Roman" panose="02020603050405020304" pitchFamily="18" charset="0"/>
              </a:rPr>
              <a:t>requirement on the accounts?</a:t>
            </a:r>
          </a:p>
          <a:p>
            <a:r>
              <a:rPr lang="en-US" sz="2000" dirty="0">
                <a:ea typeface="Calibri" panose="020F0502020204030204" pitchFamily="34" charset="0"/>
                <a:cs typeface="Times New Roman" panose="02020603050405020304" pitchFamily="18" charset="0"/>
              </a:rPr>
              <a:t>Are</a:t>
            </a:r>
            <a:r>
              <a:rPr lang="en-US" sz="2000" dirty="0">
                <a:effectLst/>
                <a:ea typeface="Calibri" panose="020F0502020204030204" pitchFamily="34" charset="0"/>
                <a:cs typeface="Times New Roman" panose="02020603050405020304" pitchFamily="18" charset="0"/>
              </a:rPr>
              <a:t> there fees for accessing </a:t>
            </a:r>
            <a:r>
              <a:rPr lang="en-US" sz="2000" b="1" dirty="0">
                <a:effectLst/>
                <a:ea typeface="Calibri" panose="020F0502020204030204" pitchFamily="34" charset="0"/>
                <a:cs typeface="Times New Roman" panose="02020603050405020304" pitchFamily="18" charset="0"/>
              </a:rPr>
              <a:t>ATMs</a:t>
            </a:r>
            <a:r>
              <a:rPr lang="en-US" sz="2000" dirty="0">
                <a:effectLst/>
                <a:ea typeface="Calibri" panose="020F0502020204030204" pitchFamily="34" charset="0"/>
                <a:cs typeface="Times New Roman" panose="02020603050405020304" pitchFamily="18" charset="0"/>
              </a:rPr>
              <a:t> or for using </a:t>
            </a:r>
            <a:r>
              <a:rPr lang="en-US" sz="2000" b="1" dirty="0">
                <a:effectLst/>
                <a:ea typeface="Calibri" panose="020F0502020204030204" pitchFamily="34" charset="0"/>
                <a:cs typeface="Times New Roman" panose="02020603050405020304" pitchFamily="18" charset="0"/>
              </a:rPr>
              <a:t>Online/Mobile Banking</a:t>
            </a:r>
            <a:r>
              <a:rPr lang="en-US" sz="2000" b="1" dirty="0">
                <a:ea typeface="Calibri" panose="020F0502020204030204" pitchFamily="34" charset="0"/>
                <a:cs typeface="Times New Roman" panose="02020603050405020304" pitchFamily="18" charset="0"/>
              </a:rPr>
              <a:t>?</a:t>
            </a:r>
            <a:endParaRPr lang="en-US" sz="2000" dirty="0">
              <a:effectLst/>
              <a:ea typeface="Calibri" panose="020F0502020204030204" pitchFamily="34" charset="0"/>
              <a:cs typeface="Times New Roman" panose="02020603050405020304" pitchFamily="18" charset="0"/>
            </a:endParaRPr>
          </a:p>
          <a:p>
            <a:r>
              <a:rPr lang="en-US" sz="2000" dirty="0">
                <a:ea typeface="Calibri" panose="020F0502020204030204" pitchFamily="34" charset="0"/>
                <a:cs typeface="Times New Roman" panose="02020603050405020304" pitchFamily="18" charset="0"/>
              </a:rPr>
              <a:t>Is there a fee for using your debit card outside of the U.S.?</a:t>
            </a:r>
          </a:p>
          <a:p>
            <a:r>
              <a:rPr lang="en-US" sz="2000" dirty="0">
                <a:effectLst/>
                <a:ea typeface="Calibri" panose="020F0502020204030204" pitchFamily="34" charset="0"/>
                <a:cs typeface="Times New Roman" panose="02020603050405020304" pitchFamily="18" charset="0"/>
              </a:rPr>
              <a:t>If so, how </a:t>
            </a:r>
            <a:r>
              <a:rPr lang="en-US" sz="2000" dirty="0">
                <a:ea typeface="Calibri" panose="020F0502020204030204" pitchFamily="34" charset="0"/>
                <a:cs typeface="Times New Roman" panose="02020603050405020304" pitchFamily="18" charset="0"/>
              </a:rPr>
              <a:t>much is charged and when is it charged?</a:t>
            </a:r>
            <a:endParaRPr lang="en-US" sz="2000" dirty="0">
              <a:effectLst/>
              <a:ea typeface="Calibri" panose="020F0502020204030204" pitchFamily="34" charset="0"/>
              <a:cs typeface="Times New Roman" panose="02020603050405020304" pitchFamily="18" charset="0"/>
            </a:endParaRPr>
          </a:p>
          <a:p>
            <a:endParaRPr lang="en-US" dirty="0"/>
          </a:p>
        </p:txBody>
      </p:sp>
      <p:sp>
        <p:nvSpPr>
          <p:cNvPr id="5" name="Text Placeholder 4">
            <a:extLst>
              <a:ext uri="{FF2B5EF4-FFF2-40B4-BE49-F238E27FC236}">
                <a16:creationId xmlns:a16="http://schemas.microsoft.com/office/drawing/2014/main" id="{98189B23-1F7E-0337-6688-4A7C761B70E2}"/>
              </a:ext>
            </a:extLst>
          </p:cNvPr>
          <p:cNvSpPr>
            <a:spLocks noGrp="1"/>
          </p:cNvSpPr>
          <p:nvPr>
            <p:ph type="body" sz="quarter" idx="3"/>
          </p:nvPr>
        </p:nvSpPr>
        <p:spPr/>
        <p:txBody>
          <a:bodyPr>
            <a:normAutofit/>
          </a:bodyPr>
          <a:lstStyle/>
          <a:p>
            <a:pPr algn="ctr"/>
            <a:r>
              <a:rPr lang="en-US" sz="4800" dirty="0"/>
              <a:t>Deposits</a:t>
            </a:r>
          </a:p>
        </p:txBody>
      </p:sp>
      <p:sp>
        <p:nvSpPr>
          <p:cNvPr id="6" name="Content Placeholder 5">
            <a:extLst>
              <a:ext uri="{FF2B5EF4-FFF2-40B4-BE49-F238E27FC236}">
                <a16:creationId xmlns:a16="http://schemas.microsoft.com/office/drawing/2014/main" id="{250D8FBD-2A60-4CED-2E0C-202471D90A78}"/>
              </a:ext>
            </a:extLst>
          </p:cNvPr>
          <p:cNvSpPr>
            <a:spLocks noGrp="1"/>
          </p:cNvSpPr>
          <p:nvPr>
            <p:ph sz="quarter" idx="4"/>
          </p:nvPr>
        </p:nvSpPr>
        <p:spPr/>
        <p:txBody>
          <a:bodyPr>
            <a:normAutofit/>
          </a:bodyPr>
          <a:lstStyle/>
          <a:p>
            <a:r>
              <a:rPr lang="en-US" sz="2000" dirty="0"/>
              <a:t>Ask what the options are for making a deposit</a:t>
            </a:r>
          </a:p>
          <a:p>
            <a:r>
              <a:rPr lang="en-US" sz="2000" dirty="0"/>
              <a:t>Most employers will be able to set up a </a:t>
            </a:r>
            <a:r>
              <a:rPr lang="en-US" sz="2000" b="1" dirty="0"/>
              <a:t>direct deposit </a:t>
            </a:r>
            <a:r>
              <a:rPr lang="en-US" sz="2000" dirty="0"/>
              <a:t>so your paycheck goes into your checking or savings account</a:t>
            </a:r>
          </a:p>
          <a:p>
            <a:r>
              <a:rPr lang="en-US" sz="2000" dirty="0"/>
              <a:t>If not, you’ll have to travel to the bank/credit union to make the deposit</a:t>
            </a:r>
          </a:p>
          <a:p>
            <a:r>
              <a:rPr lang="en-US" sz="2000" dirty="0"/>
              <a:t>Does the institution have mobile banking?</a:t>
            </a:r>
          </a:p>
          <a:p>
            <a:r>
              <a:rPr lang="en-US" sz="2000" dirty="0"/>
              <a:t>Does the bank offer </a:t>
            </a:r>
            <a:r>
              <a:rPr lang="en-US" sz="2000" b="1" dirty="0"/>
              <a:t>mobile deposits </a:t>
            </a:r>
            <a:r>
              <a:rPr lang="en-US" sz="2000" dirty="0"/>
              <a:t>via your phone and their app?</a:t>
            </a:r>
          </a:p>
          <a:p>
            <a:endParaRPr lang="en-US" sz="2000" dirty="0"/>
          </a:p>
        </p:txBody>
      </p:sp>
    </p:spTree>
    <p:extLst>
      <p:ext uri="{BB962C8B-B14F-4D97-AF65-F5344CB8AC3E}">
        <p14:creationId xmlns:p14="http://schemas.microsoft.com/office/powerpoint/2010/main" val="226050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C93ABF-7C05-1117-592C-124D2AD98822}"/>
              </a:ext>
            </a:extLst>
          </p:cNvPr>
          <p:cNvSpPr>
            <a:spLocks noGrp="1"/>
          </p:cNvSpPr>
          <p:nvPr>
            <p:ph type="title"/>
          </p:nvPr>
        </p:nvSpPr>
        <p:spPr/>
        <p:txBody>
          <a:bodyPr/>
          <a:lstStyle/>
          <a:p>
            <a:pPr algn="ctr"/>
            <a:r>
              <a:rPr lang="en-US" b="1" dirty="0">
                <a:solidFill>
                  <a:schemeClr val="accent6">
                    <a:lumMod val="50000"/>
                  </a:schemeClr>
                </a:solidFill>
              </a:rPr>
              <a:t>Meet Dani - A Case Study</a:t>
            </a:r>
          </a:p>
        </p:txBody>
      </p:sp>
      <p:sp>
        <p:nvSpPr>
          <p:cNvPr id="5" name="Content Placeholder 4">
            <a:extLst>
              <a:ext uri="{FF2B5EF4-FFF2-40B4-BE49-F238E27FC236}">
                <a16:creationId xmlns:a16="http://schemas.microsoft.com/office/drawing/2014/main" id="{BD707FF6-1F28-0957-1302-1395E053795F}"/>
              </a:ext>
            </a:extLst>
          </p:cNvPr>
          <p:cNvSpPr>
            <a:spLocks noGrp="1"/>
          </p:cNvSpPr>
          <p:nvPr>
            <p:ph idx="1"/>
          </p:nvPr>
        </p:nvSpPr>
        <p:spPr>
          <a:xfrm>
            <a:off x="1363850" y="1825625"/>
            <a:ext cx="9989949" cy="4351338"/>
          </a:xfrm>
        </p:spPr>
        <p:txBody>
          <a:bodyPr/>
          <a:lstStyle/>
          <a:p>
            <a:pPr marL="0" marR="0" indent="0">
              <a:spcBef>
                <a:spcPts val="0"/>
              </a:spcBef>
              <a:spcAft>
                <a:spcPts val="0"/>
              </a:spcAft>
              <a:buNone/>
            </a:pPr>
            <a:r>
              <a:rPr lang="en-US" dirty="0">
                <a:effectLst/>
                <a:ea typeface="Calibri" panose="020F0502020204030204" pitchFamily="34" charset="0"/>
                <a:cs typeface="Times New Roman" panose="02020603050405020304" pitchFamily="18" charset="0"/>
              </a:rPr>
              <a:t>Dani came to work in the United States and now has a job as a farmworker. </a:t>
            </a:r>
          </a:p>
          <a:p>
            <a:pPr marL="0" marR="0" indent="0">
              <a:spcBef>
                <a:spcPts val="0"/>
              </a:spcBef>
              <a:spcAft>
                <a:spcPts val="0"/>
              </a:spcAft>
              <a:buNone/>
            </a:pPr>
            <a:r>
              <a:rPr lang="en-US" dirty="0">
                <a:effectLst/>
                <a:ea typeface="Calibri" panose="020F0502020204030204" pitchFamily="34" charset="0"/>
                <a:cs typeface="Times New Roman" panose="02020603050405020304" pitchFamily="18" charset="0"/>
              </a:rPr>
              <a:t>Dani does not know what to do with the cash they have from their paycheck. </a:t>
            </a:r>
          </a:p>
          <a:p>
            <a:pPr marL="0" marR="0" indent="0">
              <a:spcBef>
                <a:spcPts val="0"/>
              </a:spcBef>
              <a:spcAft>
                <a:spcPts val="0"/>
              </a:spcAft>
              <a:buNone/>
            </a:pPr>
            <a:r>
              <a:rPr lang="en-US" dirty="0">
                <a:effectLst/>
                <a:ea typeface="Calibri" panose="020F0502020204030204" pitchFamily="34" charset="0"/>
                <a:cs typeface="Times New Roman" panose="02020603050405020304" pitchFamily="18" charset="0"/>
              </a:rPr>
              <a:t>Dani sends some of their money back home to the family but still has cash to keep with them to pay for expenses. </a:t>
            </a:r>
          </a:p>
          <a:p>
            <a:pPr marL="0" marR="0" indent="0">
              <a:spcBef>
                <a:spcPts val="0"/>
              </a:spcBef>
              <a:spcAft>
                <a:spcPts val="0"/>
              </a:spcAft>
              <a:buNone/>
            </a:pPr>
            <a:r>
              <a:rPr lang="en-US" dirty="0">
                <a:effectLst/>
                <a:ea typeface="Calibri" panose="020F0502020204030204" pitchFamily="34" charset="0"/>
                <a:cs typeface="Times New Roman" panose="02020603050405020304" pitchFamily="18" charset="0"/>
              </a:rPr>
              <a:t>Dani heard about other workers having money stolen from them and is worried that something might happen to their cash</a:t>
            </a:r>
          </a:p>
          <a:p>
            <a:pPr marL="0" marR="0" indent="0">
              <a:spcBef>
                <a:spcPts val="0"/>
              </a:spcBef>
              <a:spcAft>
                <a:spcPts val="0"/>
              </a:spcAft>
              <a:buNone/>
            </a:pPr>
            <a:endParaRPr lang="en-US"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54148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04B5C-DA5B-A7C7-DE2B-9FF35595A264}"/>
              </a:ext>
            </a:extLst>
          </p:cNvPr>
          <p:cNvSpPr>
            <a:spLocks noGrp="1"/>
          </p:cNvSpPr>
          <p:nvPr>
            <p:ph type="title"/>
          </p:nvPr>
        </p:nvSpPr>
        <p:spPr/>
        <p:txBody>
          <a:bodyPr/>
          <a:lstStyle/>
          <a:p>
            <a:pPr algn="ctr"/>
            <a:r>
              <a:rPr lang="en-US" b="1" dirty="0">
                <a:solidFill>
                  <a:schemeClr val="accent6">
                    <a:lumMod val="50000"/>
                  </a:schemeClr>
                </a:solidFill>
              </a:rPr>
              <a:t>Meet Dani - A Case Study</a:t>
            </a:r>
            <a:endParaRPr lang="en-US" dirty="0"/>
          </a:p>
        </p:txBody>
      </p:sp>
      <p:sp>
        <p:nvSpPr>
          <p:cNvPr id="3" name="Content Placeholder 2">
            <a:extLst>
              <a:ext uri="{FF2B5EF4-FFF2-40B4-BE49-F238E27FC236}">
                <a16:creationId xmlns:a16="http://schemas.microsoft.com/office/drawing/2014/main" id="{B96C6A41-3F7E-DC69-DD39-8E0F573F6183}"/>
              </a:ext>
            </a:extLst>
          </p:cNvPr>
          <p:cNvSpPr>
            <a:spLocks noGrp="1"/>
          </p:cNvSpPr>
          <p:nvPr>
            <p:ph idx="1"/>
          </p:nvPr>
        </p:nvSpPr>
        <p:spPr>
          <a:xfrm>
            <a:off x="1416424" y="1825625"/>
            <a:ext cx="9937376" cy="4351338"/>
          </a:xfrm>
        </p:spPr>
        <p:txBody>
          <a:bodyPr>
            <a:normAutofit fontScale="92500" lnSpcReduction="20000"/>
          </a:bodyPr>
          <a:lstStyle/>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A friend, Juan, shares that Dani can open a bank account even if he/she doesn’t have a social security number. </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Juan has been in the U.S for a while and suggests that Dani thinks about how they want to use their money, what services they would like to use, and what type of account is wanted. </a:t>
            </a:r>
          </a:p>
          <a:p>
            <a:pPr marL="0" marR="0" indent="0">
              <a:spcBef>
                <a:spcPts val="0"/>
              </a:spcBef>
              <a:spcAft>
                <a:spcPts val="0"/>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Juan helps Dani decide that accessing money whenever it is needed would be helpful. </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Dani wants to save some money for emergencies and for traveling home to visit family and to transfer money home easily. </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Dani want to keep as much money </a:t>
            </a:r>
            <a:r>
              <a:rPr lang="en-US" sz="2400" dirty="0">
                <a:latin typeface="Calibri" panose="020F0502020204030204" pitchFamily="34" charset="0"/>
                <a:ea typeface="Calibri" panose="020F0502020204030204" pitchFamily="34" charset="0"/>
                <a:cs typeface="Times New Roman" panose="02020603050405020304" pitchFamily="18" charset="0"/>
              </a:rPr>
              <a:t>and </a:t>
            </a:r>
            <a:r>
              <a:rPr lang="en-US" sz="2400" dirty="0">
                <a:effectLst/>
                <a:latin typeface="Calibri" panose="020F0502020204030204" pitchFamily="34" charset="0"/>
                <a:ea typeface="Calibri" panose="020F0502020204030204" pitchFamily="34" charset="0"/>
                <a:cs typeface="Times New Roman" panose="02020603050405020304" pitchFamily="18" charset="0"/>
              </a:rPr>
              <a:t>doesn’t want to pay a lot in fees.</a:t>
            </a:r>
          </a:p>
          <a:p>
            <a:pPr marL="0" marR="0" indent="0">
              <a:spcBef>
                <a:spcPts val="0"/>
              </a:spcBef>
              <a:spcAft>
                <a:spcPts val="0"/>
              </a:spcAft>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Juan helps Dani make a list of important things they want from their bank account and to compare information from two banks in town.</a:t>
            </a:r>
          </a:p>
          <a:p>
            <a:pPr marL="0" marR="0" indent="0">
              <a:spcBef>
                <a:spcPts val="0"/>
              </a:spcBef>
              <a:spcAft>
                <a:spcPts val="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305711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559</TotalTime>
  <Words>3215</Words>
  <Application>Microsoft Office PowerPoint</Application>
  <PresentationFormat>Widescreen</PresentationFormat>
  <Paragraphs>234</Paragraphs>
  <Slides>18</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Managing Finances  </vt:lpstr>
      <vt:lpstr>Financial Services In the U.S.</vt:lpstr>
      <vt:lpstr>Should I Have a Checking, a  Savings Account or Both?</vt:lpstr>
      <vt:lpstr>How do I Decide Which Type  of Account to Have?</vt:lpstr>
      <vt:lpstr>How Do I Decide Which Type of  Account to Have?</vt:lpstr>
      <vt:lpstr>What do I Need to Do to Work With  a Bank or Credit Union?</vt:lpstr>
      <vt:lpstr>Questions to Ask Before You Open an Account</vt:lpstr>
      <vt:lpstr>Meet Dani - A Case Study</vt:lpstr>
      <vt:lpstr>Meet Dani - A Case Study</vt:lpstr>
      <vt:lpstr>Comparing the Two Financial Institutions</vt:lpstr>
      <vt:lpstr>What Does Dani Decide?</vt:lpstr>
      <vt:lpstr>Finding the Right Financial Services-  Bank or Credit Union</vt:lpstr>
      <vt:lpstr>The Right Financial Services</vt:lpstr>
      <vt:lpstr>Today’s We Reviewed:</vt:lpstr>
      <vt:lpstr>Thank you for attending our program</vt:lpstr>
      <vt:lpstr>Resources</vt:lpstr>
      <vt:lpstr>Additional questions?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Michaella McCreery</dc:creator>
  <cp:lastModifiedBy>Pippidis, Maria</cp:lastModifiedBy>
  <cp:revision>4</cp:revision>
  <dcterms:created xsi:type="dcterms:W3CDTF">2022-11-12T15:50:39Z</dcterms:created>
  <dcterms:modified xsi:type="dcterms:W3CDTF">2022-12-12T22:37:24Z</dcterms:modified>
</cp:coreProperties>
</file>