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67" r:id="rId5"/>
    <p:sldId id="257" r:id="rId6"/>
    <p:sldId id="258" r:id="rId7"/>
    <p:sldId id="259" r:id="rId8"/>
    <p:sldId id="261" r:id="rId9"/>
    <p:sldId id="260" r:id="rId10"/>
    <p:sldId id="263" r:id="rId11"/>
    <p:sldId id="262" r:id="rId12"/>
    <p:sldId id="264" r:id="rId13"/>
    <p:sldId id="266" r:id="rId14"/>
    <p:sldId id="269" r:id="rId15"/>
    <p:sldId id="268" r:id="rId16"/>
    <p:sldId id="274" r:id="rId17"/>
    <p:sldId id="26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9C94BB3-9F5E-4D6A-A0AD-43CA17FF3E77}">
          <p14:sldIdLst>
            <p14:sldId id="267"/>
            <p14:sldId id="257"/>
            <p14:sldId id="258"/>
            <p14:sldId id="259"/>
            <p14:sldId id="261"/>
            <p14:sldId id="260"/>
            <p14:sldId id="263"/>
            <p14:sldId id="262"/>
            <p14:sldId id="264"/>
            <p14:sldId id="266"/>
            <p14:sldId id="269"/>
            <p14:sldId id="268"/>
            <p14:sldId id="27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462E7-008B-4A24-AE9F-4F7151C4181A}" v="504" dt="2022-12-12T19:41:21.9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70994" autoAdjust="0"/>
  </p:normalViewPr>
  <p:slideViewPr>
    <p:cSldViewPr snapToGrid="0">
      <p:cViewPr varScale="1">
        <p:scale>
          <a:sx n="38" d="100"/>
          <a:sy n="38" d="100"/>
        </p:scale>
        <p:origin x="1672" y="44"/>
      </p:cViewPr>
      <p:guideLst/>
    </p:cSldViewPr>
  </p:slideViewPr>
  <p:notesTextViewPr>
    <p:cViewPr>
      <p:scale>
        <a:sx n="1" d="1"/>
        <a:sy n="1" d="1"/>
      </p:scale>
      <p:origin x="0" y="-22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ppidis, Maria" userId="bf1c35ab-b1db-447a-a4bd-fed1d9f977c9" providerId="ADAL" clId="{01E462E7-008B-4A24-AE9F-4F7151C4181A}"/>
    <pc:docChg chg="undo custSel modSld modMainMaster">
      <pc:chgData name="Pippidis, Maria" userId="bf1c35ab-b1db-447a-a4bd-fed1d9f977c9" providerId="ADAL" clId="{01E462E7-008B-4A24-AE9F-4F7151C4181A}" dt="2022-12-12T20:06:36.117" v="1827"/>
      <pc:docMkLst>
        <pc:docMk/>
      </pc:docMkLst>
      <pc:sldChg chg="modNotesTx">
        <pc:chgData name="Pippidis, Maria" userId="bf1c35ab-b1db-447a-a4bd-fed1d9f977c9" providerId="ADAL" clId="{01E462E7-008B-4A24-AE9F-4F7151C4181A}" dt="2022-12-12T17:05:30.299" v="5" actId="20577"/>
        <pc:sldMkLst>
          <pc:docMk/>
          <pc:sldMk cId="4272121850" sldId="257"/>
        </pc:sldMkLst>
      </pc:sldChg>
      <pc:sldChg chg="modSp mod modAnim modNotesTx">
        <pc:chgData name="Pippidis, Maria" userId="bf1c35ab-b1db-447a-a4bd-fed1d9f977c9" providerId="ADAL" clId="{01E462E7-008B-4A24-AE9F-4F7151C4181A}" dt="2022-12-12T17:14:29.293" v="1144" actId="20577"/>
        <pc:sldMkLst>
          <pc:docMk/>
          <pc:sldMk cId="724410725" sldId="258"/>
        </pc:sldMkLst>
        <pc:spChg chg="mod">
          <ac:chgData name="Pippidis, Maria" userId="bf1c35ab-b1db-447a-a4bd-fed1d9f977c9" providerId="ADAL" clId="{01E462E7-008B-4A24-AE9F-4F7151C4181A}" dt="2022-12-12T17:11:06.212" v="429" actId="20577"/>
          <ac:spMkLst>
            <pc:docMk/>
            <pc:sldMk cId="724410725" sldId="258"/>
            <ac:spMk id="3" creationId="{6DD4CBD9-5291-44C0-8064-11CEF0A180B0}"/>
          </ac:spMkLst>
        </pc:spChg>
        <pc:picChg chg="mod">
          <ac:chgData name="Pippidis, Maria" userId="bf1c35ab-b1db-447a-a4bd-fed1d9f977c9" providerId="ADAL" clId="{01E462E7-008B-4A24-AE9F-4F7151C4181A}" dt="2022-12-12T17:08:42.947" v="212" actId="1076"/>
          <ac:picMkLst>
            <pc:docMk/>
            <pc:sldMk cId="724410725" sldId="258"/>
            <ac:picMk id="5" creationId="{B021825C-6A08-4FDA-AAAE-DBAA2119E254}"/>
          </ac:picMkLst>
        </pc:picChg>
      </pc:sldChg>
      <pc:sldChg chg="modSp mod">
        <pc:chgData name="Pippidis, Maria" userId="bf1c35ab-b1db-447a-a4bd-fed1d9f977c9" providerId="ADAL" clId="{01E462E7-008B-4A24-AE9F-4F7151C4181A}" dt="2022-12-12T17:18:16.654" v="1776" actId="14100"/>
        <pc:sldMkLst>
          <pc:docMk/>
          <pc:sldMk cId="908613946" sldId="262"/>
        </pc:sldMkLst>
        <pc:spChg chg="mod">
          <ac:chgData name="Pippidis, Maria" userId="bf1c35ab-b1db-447a-a4bd-fed1d9f977c9" providerId="ADAL" clId="{01E462E7-008B-4A24-AE9F-4F7151C4181A}" dt="2022-12-12T17:18:16.654" v="1776" actId="14100"/>
          <ac:spMkLst>
            <pc:docMk/>
            <pc:sldMk cId="908613946" sldId="262"/>
            <ac:spMk id="2" creationId="{3CCEFA6C-FC7E-40C2-BCC7-5C9A570A3F19}"/>
          </ac:spMkLst>
        </pc:spChg>
      </pc:sldChg>
      <pc:sldChg chg="modNotesTx">
        <pc:chgData name="Pippidis, Maria" userId="bf1c35ab-b1db-447a-a4bd-fed1d9f977c9" providerId="ADAL" clId="{01E462E7-008B-4A24-AE9F-4F7151C4181A}" dt="2022-12-12T17:17:51.723" v="1773" actId="20577"/>
        <pc:sldMkLst>
          <pc:docMk/>
          <pc:sldMk cId="3308575310" sldId="263"/>
        </pc:sldMkLst>
      </pc:sldChg>
      <pc:sldChg chg="modNotesTx">
        <pc:chgData name="Pippidis, Maria" userId="bf1c35ab-b1db-447a-a4bd-fed1d9f977c9" providerId="ADAL" clId="{01E462E7-008B-4A24-AE9F-4F7151C4181A}" dt="2022-12-12T20:06:36.117" v="1827"/>
        <pc:sldMkLst>
          <pc:docMk/>
          <pc:sldMk cId="176565689" sldId="267"/>
        </pc:sldMkLst>
      </pc:sldChg>
      <pc:sldChg chg="modSp mod">
        <pc:chgData name="Pippidis, Maria" userId="bf1c35ab-b1db-447a-a4bd-fed1d9f977c9" providerId="ADAL" clId="{01E462E7-008B-4A24-AE9F-4F7151C4181A}" dt="2022-12-12T17:18:41.931" v="1777" actId="1076"/>
        <pc:sldMkLst>
          <pc:docMk/>
          <pc:sldMk cId="622356940" sldId="269"/>
        </pc:sldMkLst>
        <pc:spChg chg="mod">
          <ac:chgData name="Pippidis, Maria" userId="bf1c35ab-b1db-447a-a4bd-fed1d9f977c9" providerId="ADAL" clId="{01E462E7-008B-4A24-AE9F-4F7151C4181A}" dt="2022-12-12T17:18:41.931" v="1777" actId="1076"/>
          <ac:spMkLst>
            <pc:docMk/>
            <pc:sldMk cId="622356940" sldId="269"/>
            <ac:spMk id="4" creationId="{015F964C-CB29-6358-1620-847C9350A255}"/>
          </ac:spMkLst>
        </pc:spChg>
      </pc:sldChg>
      <pc:sldChg chg="modSp mod modNotesTx">
        <pc:chgData name="Pippidis, Maria" userId="bf1c35ab-b1db-447a-a4bd-fed1d9f977c9" providerId="ADAL" clId="{01E462E7-008B-4A24-AE9F-4F7151C4181A}" dt="2022-12-12T19:41:25.179" v="1824"/>
        <pc:sldMkLst>
          <pc:docMk/>
          <pc:sldMk cId="3403204170" sldId="274"/>
        </pc:sldMkLst>
        <pc:spChg chg="mod">
          <ac:chgData name="Pippidis, Maria" userId="bf1c35ab-b1db-447a-a4bd-fed1d9f977c9" providerId="ADAL" clId="{01E462E7-008B-4A24-AE9F-4F7151C4181A}" dt="2022-12-12T19:41:25.179" v="1824"/>
          <ac:spMkLst>
            <pc:docMk/>
            <pc:sldMk cId="3403204170" sldId="274"/>
            <ac:spMk id="3" creationId="{EEC7E712-56A9-B40A-45C5-95C0E46C1831}"/>
          </ac:spMkLst>
        </pc:spChg>
      </pc:sldChg>
      <pc:sldMasterChg chg="addSp delSp mod">
        <pc:chgData name="Pippidis, Maria" userId="bf1c35ab-b1db-447a-a4bd-fed1d9f977c9" providerId="ADAL" clId="{01E462E7-008B-4A24-AE9F-4F7151C4181A}" dt="2022-12-07T18:55:08.027" v="1" actId="478"/>
        <pc:sldMasterMkLst>
          <pc:docMk/>
          <pc:sldMasterMk cId="151512525" sldId="2147483648"/>
        </pc:sldMasterMkLst>
        <pc:spChg chg="add del">
          <ac:chgData name="Pippidis, Maria" userId="bf1c35ab-b1db-447a-a4bd-fed1d9f977c9" providerId="ADAL" clId="{01E462E7-008B-4A24-AE9F-4F7151C4181A}" dt="2022-12-07T18:55:08.027" v="1" actId="478"/>
          <ac:spMkLst>
            <pc:docMk/>
            <pc:sldMasterMk cId="151512525" sldId="2147483648"/>
            <ac:spMk id="4" creationId="{254ED0C7-6748-0EE7-F9E6-255E6B1D8047}"/>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34A061-BDFC-479B-B223-F7B47002E6E3}" type="datetimeFigureOut">
              <a:rPr lang="en-US" smtClean="0"/>
              <a:t>12/12/2022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A0AFC9-F868-47EF-B5AB-90CB2390EBF4}" type="slidenum">
              <a:rPr lang="en-US" smtClean="0"/>
              <a:t>‹#›</a:t>
            </a:fld>
            <a:endParaRPr lang="en-US"/>
          </a:p>
        </p:txBody>
      </p:sp>
    </p:spTree>
    <p:extLst>
      <p:ext uri="{BB962C8B-B14F-4D97-AF65-F5344CB8AC3E}">
        <p14:creationId xmlns:p14="http://schemas.microsoft.com/office/powerpoint/2010/main" val="3206568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self and title of program and your organization</a:t>
            </a:r>
          </a:p>
          <a:p>
            <a:r>
              <a:rPr lang="en-US" dirty="0"/>
              <a:t>Explain that Cultivemos is an organization dedicated to assisting farmers and farm workers manage farm stress. </a:t>
            </a:r>
          </a:p>
          <a:p>
            <a:endParaRPr lang="en-US" dirty="0"/>
          </a:p>
          <a:p>
            <a:r>
              <a:rPr lang="en-US" dirty="0"/>
              <a:t>Managing Finances in the United States is a series of programs that help individuals who are not familiar with US. Financial systems. </a:t>
            </a:r>
          </a:p>
          <a:p>
            <a:r>
              <a:rPr lang="en-US" dirty="0"/>
              <a:t>Todays topic is about creating a spending plan so that you can better organize and manage your hard earned income.</a:t>
            </a:r>
          </a:p>
          <a:p>
            <a:endParaRPr lang="en-US"/>
          </a:p>
          <a:p>
            <a:r>
              <a:rPr lang="en-US" b="1"/>
              <a:t>Note to Facilitator: </a:t>
            </a:r>
            <a:r>
              <a:rPr lang="en-US"/>
              <a:t>Distribute the publication that goes along with this session including the important words to know and the case study.</a:t>
            </a:r>
          </a:p>
          <a:p>
            <a:endParaRPr lang="en-US"/>
          </a:p>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1</a:t>
            </a:fld>
            <a:endParaRPr lang="en-US"/>
          </a:p>
        </p:txBody>
      </p:sp>
    </p:spTree>
    <p:extLst>
      <p:ext uri="{BB962C8B-B14F-4D97-AF65-F5344CB8AC3E}">
        <p14:creationId xmlns:p14="http://schemas.microsoft.com/office/powerpoint/2010/main" val="2661955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would your spending plan look like? You have been given a copy of this monthly spending plan to take home. </a:t>
            </a:r>
          </a:p>
          <a:p>
            <a:endParaRPr lang="en-US" dirty="0"/>
          </a:p>
          <a:p>
            <a:r>
              <a:rPr lang="en-US" dirty="0"/>
              <a:t>This worksheet was designed to help you remember all the places you spend money. There may be categories listed here that you won’t use; you don’t have that expense. It is ok to leave them blank.</a:t>
            </a:r>
          </a:p>
          <a:p>
            <a:r>
              <a:rPr lang="en-US" dirty="0"/>
              <a:t>As you can see, there are places for fixed, flexible, obligations, periodic expenses as well as savings goals. There is a green box where you can add up each category to see what the totals are.</a:t>
            </a:r>
          </a:p>
          <a:p>
            <a:endParaRPr lang="en-US" dirty="0"/>
          </a:p>
          <a:p>
            <a:r>
              <a:rPr lang="en-US" dirty="0"/>
              <a:t>There is also a place where you can identify your income sources. </a:t>
            </a:r>
          </a:p>
          <a:p>
            <a:r>
              <a:rPr lang="en-US" dirty="0"/>
              <a:t>At the bottom of the sheet there is a place where you can calculate any remaining amount you have to spend after you deduct expenses from your income.</a:t>
            </a:r>
          </a:p>
          <a:p>
            <a:endParaRPr lang="en-US" dirty="0"/>
          </a:p>
          <a:p>
            <a:r>
              <a:rPr lang="en-US" dirty="0"/>
              <a:t>What questions do you have about this worksheet?</a:t>
            </a:r>
          </a:p>
        </p:txBody>
      </p:sp>
      <p:sp>
        <p:nvSpPr>
          <p:cNvPr id="4" name="Slide Number Placeholder 3"/>
          <p:cNvSpPr>
            <a:spLocks noGrp="1"/>
          </p:cNvSpPr>
          <p:nvPr>
            <p:ph type="sldNum" sz="quarter" idx="5"/>
          </p:nvPr>
        </p:nvSpPr>
        <p:spPr/>
        <p:txBody>
          <a:bodyPr/>
          <a:lstStyle/>
          <a:p>
            <a:fld id="{C4A0AFC9-F868-47EF-B5AB-90CB2390EBF4}" type="slidenum">
              <a:rPr lang="en-US" smtClean="0"/>
              <a:t>10</a:t>
            </a:fld>
            <a:endParaRPr lang="en-US"/>
          </a:p>
        </p:txBody>
      </p:sp>
    </p:spTree>
    <p:extLst>
      <p:ext uri="{BB962C8B-B14F-4D97-AF65-F5344CB8AC3E}">
        <p14:creationId xmlns:p14="http://schemas.microsoft.com/office/powerpoint/2010/main" val="2958320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Feel free to add additional </a:t>
            </a:r>
            <a:r>
              <a:rPr lang="en-US"/>
              <a:t>local resources</a:t>
            </a:r>
          </a:p>
        </p:txBody>
      </p:sp>
      <p:sp>
        <p:nvSpPr>
          <p:cNvPr id="4" name="Slide Number Placeholder 3"/>
          <p:cNvSpPr>
            <a:spLocks noGrp="1"/>
          </p:cNvSpPr>
          <p:nvPr>
            <p:ph type="sldNum" sz="quarter" idx="5"/>
          </p:nvPr>
        </p:nvSpPr>
        <p:spPr/>
        <p:txBody>
          <a:bodyPr/>
          <a:lstStyle/>
          <a:p>
            <a:fld id="{C4A0AFC9-F868-47EF-B5AB-90CB2390EBF4}" type="slidenum">
              <a:rPr lang="en-US" smtClean="0"/>
              <a:t>13</a:t>
            </a:fld>
            <a:endParaRPr lang="en-US"/>
          </a:p>
        </p:txBody>
      </p:sp>
    </p:spTree>
    <p:extLst>
      <p:ext uri="{BB962C8B-B14F-4D97-AF65-F5344CB8AC3E}">
        <p14:creationId xmlns:p14="http://schemas.microsoft.com/office/powerpoint/2010/main" val="2095463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14</a:t>
            </a:fld>
            <a:endParaRPr lang="en-US"/>
          </a:p>
        </p:txBody>
      </p:sp>
    </p:spTree>
    <p:extLst>
      <p:ext uri="{BB962C8B-B14F-4D97-AF65-F5344CB8AC3E}">
        <p14:creationId xmlns:p14="http://schemas.microsoft.com/office/powerpoint/2010/main" val="2397195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Planning on how to spend your hard-earned dollars is important. With a bit of planning, you can allocate your dollars effectively to achieve your goals and meet your expenses. Here are the definitions for these three important ways we spend our money. </a:t>
            </a:r>
          </a:p>
          <a:p>
            <a:r>
              <a:rPr lang="en-US" b="1" dirty="0"/>
              <a:t>Needs </a:t>
            </a:r>
            <a:r>
              <a:rPr lang="en-US" dirty="0"/>
              <a:t>– items or circumstances that are necessary and required for health, financial security, and safety.</a:t>
            </a:r>
          </a:p>
          <a:p>
            <a:r>
              <a:rPr lang="en-US" b="1" dirty="0"/>
              <a:t>Wants</a:t>
            </a:r>
            <a:r>
              <a:rPr lang="en-US" dirty="0"/>
              <a:t> – items or circumstances that are desired.</a:t>
            </a:r>
          </a:p>
          <a:p>
            <a:r>
              <a:rPr lang="en-US" b="1" dirty="0"/>
              <a:t>Obligations</a:t>
            </a:r>
            <a:r>
              <a:rPr lang="en-US" dirty="0"/>
              <a:t> - An obligation is the responsibility to meet the terms of a financial contract. If an obligation is not met, the legal system often provides recourse for the injured party. Examples include debt or rent.</a:t>
            </a:r>
          </a:p>
          <a:p>
            <a:endParaRPr lang="en-US" dirty="0"/>
          </a:p>
          <a:p>
            <a:r>
              <a:rPr lang="en-US" dirty="0"/>
              <a:t>Ask: Can you provide examples of each of these?</a:t>
            </a:r>
          </a:p>
          <a:p>
            <a:endParaRPr lang="en-US" dirty="0"/>
          </a:p>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2</a:t>
            </a:fld>
            <a:endParaRPr lang="en-US"/>
          </a:p>
        </p:txBody>
      </p:sp>
    </p:spTree>
    <p:extLst>
      <p:ext uri="{BB962C8B-B14F-4D97-AF65-F5344CB8AC3E}">
        <p14:creationId xmlns:p14="http://schemas.microsoft.com/office/powerpoint/2010/main" val="1476039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Developing and following a spending plan will help you best manage your money.</a:t>
            </a:r>
          </a:p>
          <a:p>
            <a:r>
              <a:rPr lang="en-US" dirty="0"/>
              <a:t>Some expenses will be easy to know right away and some will be an estimate of how much you spend. The more precise you can be, the better your plan will help you manage your finances.</a:t>
            </a:r>
          </a:p>
          <a:p>
            <a:r>
              <a:rPr lang="en-US" dirty="0"/>
              <a:t>Here are the definitions of different financial terms we use in the US. </a:t>
            </a:r>
          </a:p>
          <a:p>
            <a:pPr marL="0" marR="0">
              <a:spcBef>
                <a:spcPts val="0"/>
              </a:spcBef>
              <a:spcAft>
                <a:spcPts val="5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Fixed Expense </a:t>
            </a:r>
            <a:r>
              <a:rPr lang="en-US" sz="1200" dirty="0">
                <a:effectLst/>
                <a:latin typeface="Calibri" panose="020F0502020204030204" pitchFamily="34" charset="0"/>
                <a:ea typeface="Calibri" panose="020F0502020204030204" pitchFamily="34" charset="0"/>
                <a:cs typeface="Times New Roman" panose="02020603050405020304" pitchFamily="18" charset="0"/>
              </a:rPr>
              <a:t>- An expense that is consistent and recurring and usually is a necessity. It may be the same amount each month or it may vary but you know there will always be this expense.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Flexible </a:t>
            </a:r>
            <a:r>
              <a:rPr lang="en-US" sz="1200" dirty="0">
                <a:effectLst/>
                <a:latin typeface="Calibri" panose="020F0502020204030204" pitchFamily="34" charset="0"/>
                <a:ea typeface="Calibri" panose="020F0502020204030204" pitchFamily="34" charset="0"/>
                <a:cs typeface="Times New Roman" panose="02020603050405020304" pitchFamily="18" charset="0"/>
              </a:rPr>
              <a:t>– an expense that can change from month to month; it could be the amount that changes or it may not occur each month.  This type of expense may or may not be something that can be reduced or eliminated from a spending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Periodic – </a:t>
            </a:r>
            <a:r>
              <a:rPr lang="en-US" sz="1200" dirty="0">
                <a:effectLst/>
                <a:latin typeface="Calibri" panose="020F0502020204030204" pitchFamily="34" charset="0"/>
                <a:ea typeface="Calibri" panose="020F0502020204030204" pitchFamily="34" charset="0"/>
                <a:cs typeface="Times New Roman" panose="02020603050405020304" pitchFamily="18" charset="0"/>
              </a:rPr>
              <a:t>an expense that happens occasionally throughout a year.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Unexpected </a:t>
            </a:r>
            <a:r>
              <a:rPr lang="en-US" sz="1200" dirty="0">
                <a:effectLst/>
                <a:latin typeface="Calibri" panose="020F0502020204030204" pitchFamily="34" charset="0"/>
                <a:ea typeface="Calibri" panose="020F0502020204030204" pitchFamily="34" charset="0"/>
                <a:cs typeface="Times New Roman" panose="02020603050405020304" pitchFamily="18" charset="0"/>
              </a:rPr>
              <a:t>– an expense that you did not plan for.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Spending Categories</a:t>
            </a:r>
            <a:r>
              <a:rPr lang="en-US" sz="1200" dirty="0">
                <a:effectLst/>
                <a:latin typeface="Calibri" panose="020F0502020204030204" pitchFamily="34" charset="0"/>
                <a:ea typeface="Calibri" panose="020F0502020204030204" pitchFamily="34" charset="0"/>
                <a:cs typeface="Times New Roman" panose="02020603050405020304" pitchFamily="18" charset="0"/>
              </a:rPr>
              <a:t> - means a grouping of similar expenditures within the spending plan. Examples include insurances, medical costs, savings goals, or utilities where you might have more than one type of expense under each title.</a:t>
            </a:r>
          </a:p>
          <a:p>
            <a:pPr marL="0" marR="0">
              <a:spcBef>
                <a:spcPts val="0"/>
              </a:spcBef>
              <a:spcAft>
                <a:spcPts val="5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Ask: Can you think of other expenses you have? What type of expense is it and how often do you have this expense?</a:t>
            </a:r>
          </a:p>
          <a:p>
            <a:pPr marL="0" marR="0">
              <a:spcBef>
                <a:spcPts val="0"/>
              </a:spcBef>
              <a:spcAft>
                <a:spcPts val="5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Writing down your expenses helps you understand where your money is going and helps you to take control of your expenses. Once you know where it is going , you can make deliberate decisions about where you want it to go. </a:t>
            </a:r>
          </a:p>
          <a:p>
            <a:pPr marL="0" marR="0">
              <a:spcBef>
                <a:spcPts val="0"/>
              </a:spcBef>
              <a:spcAft>
                <a:spcPts val="5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It is important to set aside money ahead of time for periodic expenses so you have the money when you need it. The same goes for the unexpected. Setting a little aside can relieve financial stress and allow you to be prepared to handle the unexpected.</a:t>
            </a:r>
          </a:p>
          <a:p>
            <a:pPr marL="0" marR="0">
              <a:spcBef>
                <a:spcPts val="0"/>
              </a:spcBef>
              <a:spcAft>
                <a:spcPts val="5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Activity:  Using the publication, have participants start to identify the expenses they have and how often they have them.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3</a:t>
            </a:fld>
            <a:endParaRPr lang="en-US"/>
          </a:p>
        </p:txBody>
      </p:sp>
    </p:spTree>
    <p:extLst>
      <p:ext uri="{BB962C8B-B14F-4D97-AF65-F5344CB8AC3E}">
        <p14:creationId xmlns:p14="http://schemas.microsoft.com/office/powerpoint/2010/main" val="1086184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wanted to give you an idea of how this might look for a farm worker. Here is a story about Dani. We’re going to use Dani’s information to learn a little about creating a spending plan. </a:t>
            </a:r>
          </a:p>
          <a:p>
            <a:endParaRPr lang="en-US" dirty="0"/>
          </a:p>
          <a:p>
            <a:r>
              <a:rPr lang="en-US" dirty="0"/>
              <a:t>Read the slide</a:t>
            </a:r>
          </a:p>
        </p:txBody>
      </p:sp>
      <p:sp>
        <p:nvSpPr>
          <p:cNvPr id="4" name="Slide Number Placeholder 3"/>
          <p:cNvSpPr>
            <a:spLocks noGrp="1"/>
          </p:cNvSpPr>
          <p:nvPr>
            <p:ph type="sldNum" sz="quarter" idx="5"/>
          </p:nvPr>
        </p:nvSpPr>
        <p:spPr/>
        <p:txBody>
          <a:bodyPr/>
          <a:lstStyle/>
          <a:p>
            <a:fld id="{C4A0AFC9-F868-47EF-B5AB-90CB2390EBF4}" type="slidenum">
              <a:rPr lang="en-US" smtClean="0"/>
              <a:t>4</a:t>
            </a:fld>
            <a:endParaRPr lang="en-US"/>
          </a:p>
        </p:txBody>
      </p:sp>
    </p:spTree>
    <p:extLst>
      <p:ext uri="{BB962C8B-B14F-4D97-AF65-F5344CB8AC3E}">
        <p14:creationId xmlns:p14="http://schemas.microsoft.com/office/powerpoint/2010/main" val="1560518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steps you can take to create your own spending plan. On this slide are the steps. Review the steps</a:t>
            </a:r>
          </a:p>
          <a:p>
            <a:endParaRPr lang="en-US" dirty="0"/>
          </a:p>
          <a:p>
            <a:r>
              <a:rPr lang="en-US" dirty="0"/>
              <a:t>Next we’re going to look at how Dani gathered the spending information</a:t>
            </a:r>
          </a:p>
        </p:txBody>
      </p:sp>
      <p:sp>
        <p:nvSpPr>
          <p:cNvPr id="4" name="Slide Number Placeholder 3"/>
          <p:cNvSpPr>
            <a:spLocks noGrp="1"/>
          </p:cNvSpPr>
          <p:nvPr>
            <p:ph type="sldNum" sz="quarter" idx="5"/>
          </p:nvPr>
        </p:nvSpPr>
        <p:spPr/>
        <p:txBody>
          <a:bodyPr/>
          <a:lstStyle/>
          <a:p>
            <a:fld id="{C4A0AFC9-F868-47EF-B5AB-90CB2390EBF4}" type="slidenum">
              <a:rPr lang="en-US" smtClean="0"/>
              <a:t>5</a:t>
            </a:fld>
            <a:endParaRPr lang="en-US"/>
          </a:p>
        </p:txBody>
      </p:sp>
    </p:spTree>
    <p:extLst>
      <p:ext uri="{BB962C8B-B14F-4D97-AF65-F5344CB8AC3E}">
        <p14:creationId xmlns:p14="http://schemas.microsoft.com/office/powerpoint/2010/main" val="1786291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5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Spending Categories</a:t>
            </a:r>
            <a:r>
              <a:rPr lang="en-US" sz="1200" dirty="0">
                <a:effectLst/>
                <a:latin typeface="Calibri" panose="020F0502020204030204" pitchFamily="34" charset="0"/>
                <a:ea typeface="Calibri" panose="020F0502020204030204" pitchFamily="34" charset="0"/>
                <a:cs typeface="Times New Roman" panose="02020603050405020304" pitchFamily="18" charset="0"/>
              </a:rPr>
              <a:t> - means a grouping of similar expenditures within the spending plan. Examples include insurances, medical costs, savings goals, or utilities where you might have more than one type of expense under each title.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r>
              <a:rPr lang="en-US" dirty="0"/>
              <a:t>Based on Dani’s story, we can see where his money is going and how often. This slide offers a way to organize spending based on spending categories. We can see how Dani spends the money earned.</a:t>
            </a:r>
          </a:p>
        </p:txBody>
      </p:sp>
      <p:sp>
        <p:nvSpPr>
          <p:cNvPr id="4" name="Slide Number Placeholder 3"/>
          <p:cNvSpPr>
            <a:spLocks noGrp="1"/>
          </p:cNvSpPr>
          <p:nvPr>
            <p:ph type="sldNum" sz="quarter" idx="5"/>
          </p:nvPr>
        </p:nvSpPr>
        <p:spPr/>
        <p:txBody>
          <a:bodyPr/>
          <a:lstStyle/>
          <a:p>
            <a:fld id="{C4A0AFC9-F868-47EF-B5AB-90CB2390EBF4}" type="slidenum">
              <a:rPr lang="en-US" smtClean="0"/>
              <a:t>6</a:t>
            </a:fld>
            <a:endParaRPr lang="en-US"/>
          </a:p>
        </p:txBody>
      </p:sp>
    </p:spTree>
    <p:extLst>
      <p:ext uri="{BB962C8B-B14F-4D97-AF65-F5344CB8AC3E}">
        <p14:creationId xmlns:p14="http://schemas.microsoft.com/office/powerpoint/2010/main" val="1383965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91440">
              <a:spcBef>
                <a:spcPts val="0"/>
              </a:spcBef>
              <a:spcAft>
                <a:spcPts val="0"/>
              </a:spcAft>
              <a:tabLst>
                <a:tab pos="-735965" algn="l"/>
                <a:tab pos="-457200" algn="l"/>
                <a:tab pos="0" algn="l"/>
                <a:tab pos="228600" algn="l"/>
                <a:tab pos="457200" algn="l"/>
                <a:tab pos="914400" algn="l"/>
                <a:tab pos="1371600" algn="l"/>
                <a:tab pos="1714500" algn="l"/>
                <a:tab pos="1828800" algn="l"/>
                <a:tab pos="1943100" algn="l"/>
                <a:tab pos="2286000" algn="l"/>
                <a:tab pos="2743200" algn="l"/>
                <a:tab pos="3200400" algn="l"/>
                <a:tab pos="3657600" algn="l"/>
                <a:tab pos="4114800" algn="l"/>
                <a:tab pos="4572000" algn="l"/>
                <a:tab pos="4800600" algn="l"/>
                <a:tab pos="5029200" algn="l"/>
                <a:tab pos="5372100" algn="l"/>
                <a:tab pos="5486400" algn="l"/>
                <a:tab pos="5943600" algn="l"/>
                <a:tab pos="6400800" algn="l"/>
              </a:tabLs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Based on the list of expenses that Dani  wrote down, the following monthly plan was created. We used the monthly handout offered in your packet and filled it in using Dani’s information.</a:t>
            </a:r>
          </a:p>
          <a:p>
            <a:pPr marL="0" marR="91440">
              <a:spcBef>
                <a:spcPts val="0"/>
              </a:spcBef>
              <a:spcAft>
                <a:spcPts val="0"/>
              </a:spcAft>
              <a:tabLst>
                <a:tab pos="-735965" algn="l"/>
                <a:tab pos="-457200" algn="l"/>
                <a:tab pos="0" algn="l"/>
                <a:tab pos="228600" algn="l"/>
                <a:tab pos="457200" algn="l"/>
                <a:tab pos="914400" algn="l"/>
                <a:tab pos="1371600" algn="l"/>
                <a:tab pos="1714500" algn="l"/>
                <a:tab pos="1828800" algn="l"/>
                <a:tab pos="1943100" algn="l"/>
                <a:tab pos="2286000" algn="l"/>
                <a:tab pos="2743200" algn="l"/>
                <a:tab pos="3200400" algn="l"/>
                <a:tab pos="3657600" algn="l"/>
                <a:tab pos="4114800" algn="l"/>
                <a:tab pos="4572000" algn="l"/>
                <a:tab pos="4800600" algn="l"/>
                <a:tab pos="5029200" algn="l"/>
                <a:tab pos="5372100" algn="l"/>
                <a:tab pos="5486400" algn="l"/>
                <a:tab pos="5943600" algn="l"/>
                <a:tab pos="6400800" algn="l"/>
              </a:tabLs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The periodic expenses were estimated based on how often that expense occurred, and a monthly amount was created. By determining how much could be set aside each month so that when the expense occurs, the money will be there to pay that expense. For example, if car insurance is $600 every 6 months, then $100 should be set aside each month so that there is enough money to pay this bill when it needs to be paid. </a:t>
            </a:r>
          </a:p>
          <a:p>
            <a:pPr marL="0" marR="91440">
              <a:spcBef>
                <a:spcPts val="0"/>
              </a:spcBef>
              <a:spcAft>
                <a:spcPts val="0"/>
              </a:spcAft>
              <a:tabLst>
                <a:tab pos="-735965" algn="l"/>
                <a:tab pos="-457200" algn="l"/>
                <a:tab pos="0" algn="l"/>
                <a:tab pos="228600" algn="l"/>
                <a:tab pos="457200" algn="l"/>
                <a:tab pos="914400" algn="l"/>
                <a:tab pos="1371600" algn="l"/>
                <a:tab pos="1714500" algn="l"/>
                <a:tab pos="1828800" algn="l"/>
                <a:tab pos="1943100" algn="l"/>
                <a:tab pos="2286000" algn="l"/>
                <a:tab pos="2743200" algn="l"/>
                <a:tab pos="3200400" algn="l"/>
                <a:tab pos="3657600" algn="l"/>
                <a:tab pos="4114800" algn="l"/>
                <a:tab pos="4572000" algn="l"/>
                <a:tab pos="4800600" algn="l"/>
                <a:tab pos="5029200" algn="l"/>
                <a:tab pos="5372100" algn="l"/>
                <a:tab pos="5486400" algn="l"/>
                <a:tab pos="5943600" algn="l"/>
                <a:tab pos="6400800" algn="l"/>
              </a:tabLs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91440">
              <a:spcBef>
                <a:spcPts val="0"/>
              </a:spcBef>
              <a:spcAft>
                <a:spcPts val="0"/>
              </a:spcAft>
              <a:tabLst>
                <a:tab pos="-735965" algn="l"/>
                <a:tab pos="-457200" algn="l"/>
                <a:tab pos="0" algn="l"/>
                <a:tab pos="228600" algn="l"/>
                <a:tab pos="457200" algn="l"/>
                <a:tab pos="914400" algn="l"/>
                <a:tab pos="1371600" algn="l"/>
                <a:tab pos="1714500" algn="l"/>
                <a:tab pos="1828800" algn="l"/>
                <a:tab pos="1943100" algn="l"/>
                <a:tab pos="2286000" algn="l"/>
                <a:tab pos="2743200" algn="l"/>
                <a:tab pos="3200400" algn="l"/>
                <a:tab pos="3657600" algn="l"/>
                <a:tab pos="4114800" algn="l"/>
                <a:tab pos="4572000" algn="l"/>
                <a:tab pos="4800600" algn="l"/>
                <a:tab pos="5029200" algn="l"/>
                <a:tab pos="5372100" algn="l"/>
                <a:tab pos="5486400" algn="l"/>
                <a:tab pos="5943600" algn="l"/>
                <a:tab pos="6400800" algn="l"/>
              </a:tabLs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It is best if money is saved for these periodic expenses, so you have it when you need it. This helps to reduce financial stress and ensures bills are paid on time so there are no finance charges, delinquency charges or repossession of items (all this depends on the type of expense/bill).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91440">
              <a:spcBef>
                <a:spcPts val="0"/>
              </a:spcBef>
              <a:spcAft>
                <a:spcPts val="0"/>
              </a:spcAft>
              <a:tabLst>
                <a:tab pos="-735965" algn="l"/>
                <a:tab pos="-457200" algn="l"/>
                <a:tab pos="0" algn="l"/>
                <a:tab pos="228600" algn="l"/>
                <a:tab pos="457200" algn="l"/>
                <a:tab pos="914400" algn="l"/>
                <a:tab pos="1371600" algn="l"/>
                <a:tab pos="1714500" algn="l"/>
                <a:tab pos="1828800" algn="l"/>
                <a:tab pos="1943100" algn="l"/>
                <a:tab pos="2286000" algn="l"/>
                <a:tab pos="2743200" algn="l"/>
                <a:tab pos="3200400" algn="l"/>
                <a:tab pos="3657600" algn="l"/>
                <a:tab pos="4114800" algn="l"/>
                <a:tab pos="4572000" algn="l"/>
                <a:tab pos="4800600" algn="l"/>
                <a:tab pos="5029200" algn="l"/>
                <a:tab pos="5372100" algn="l"/>
                <a:tab pos="5486400" algn="l"/>
                <a:tab pos="5943600" algn="l"/>
                <a:tab pos="6400800" algn="l"/>
              </a:tabLst>
            </a:pPr>
            <a:r>
              <a:rPr lang="en-US"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7</a:t>
            </a:fld>
            <a:endParaRPr lang="en-US"/>
          </a:p>
        </p:txBody>
      </p:sp>
    </p:spTree>
    <p:extLst>
      <p:ext uri="{BB962C8B-B14F-4D97-AF65-F5344CB8AC3E}">
        <p14:creationId xmlns:p14="http://schemas.microsoft.com/office/powerpoint/2010/main" val="1878769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mj-lt"/>
              <a:buNone/>
              <a:tabLst/>
              <a:defRPr/>
            </a:pPr>
            <a:r>
              <a:rPr kumimoji="0" lang="en-US" sz="1500" b="0" i="0" u="none" strike="noStrike" kern="1200" cap="none" spc="0" normalizeH="0" baseline="0" noProof="0" dirty="0">
                <a:ln>
                  <a:noFill/>
                </a:ln>
                <a:solidFill>
                  <a:prstClr val="black"/>
                </a:solidFill>
                <a:effectLst/>
                <a:uLnTx/>
                <a:uFillTx/>
                <a:latin typeface="+mn-lt"/>
                <a:ea typeface="+mn-ea"/>
                <a:cs typeface="+mn-cs"/>
              </a:rPr>
              <a:t>Having created the spending plan, now it is time to compare your income with your expenses to be sure we are spending and savings are within our earnings.</a:t>
            </a:r>
          </a:p>
          <a:p>
            <a:pPr marL="0" marR="0" lvl="0" indent="0" algn="l" defTabSz="914400" rtl="0" eaLnBrk="1" fontAlgn="auto" latinLnBrk="0" hangingPunct="1">
              <a:lnSpc>
                <a:spcPct val="90000"/>
              </a:lnSpc>
              <a:spcBef>
                <a:spcPts val="1000"/>
              </a:spcBef>
              <a:spcAft>
                <a:spcPts val="0"/>
              </a:spcAft>
              <a:buClrTx/>
              <a:buSzTx/>
              <a:buFont typeface="+mj-lt"/>
              <a:buNone/>
              <a:tabLst/>
              <a:defRPr/>
            </a:pPr>
            <a:r>
              <a:rPr kumimoji="0" lang="en-US" sz="1500" b="0" i="0" u="none" strike="noStrike" kern="1200" cap="none" spc="0" normalizeH="0" baseline="0" noProof="0" dirty="0">
                <a:ln>
                  <a:noFill/>
                </a:ln>
                <a:solidFill>
                  <a:prstClr val="black"/>
                </a:solidFill>
                <a:effectLst/>
                <a:uLnTx/>
                <a:uFillTx/>
                <a:latin typeface="+mn-lt"/>
                <a:ea typeface="+mn-ea"/>
                <a:cs typeface="+mn-cs"/>
              </a:rPr>
              <a:t>Use the calculation to help you see if you need to make adjustments to how you spend money. </a:t>
            </a:r>
          </a:p>
          <a:p>
            <a:pPr marL="0" marR="0" lvl="0" indent="0" algn="l" defTabSz="914400" rtl="0" eaLnBrk="1" fontAlgn="auto" latinLnBrk="0" hangingPunct="1">
              <a:lnSpc>
                <a:spcPct val="90000"/>
              </a:lnSpc>
              <a:spcBef>
                <a:spcPts val="1000"/>
              </a:spcBef>
              <a:spcAft>
                <a:spcPts val="0"/>
              </a:spcAft>
              <a:buClrTx/>
              <a:buSzTx/>
              <a:buFont typeface="+mj-lt"/>
              <a:buNone/>
              <a:tabLst/>
              <a:defRPr/>
            </a:pPr>
            <a:r>
              <a:rPr kumimoji="0" lang="en-US" sz="1500" b="0" i="0" u="none" strike="noStrike" kern="1200" cap="none" spc="0" normalizeH="0" baseline="0" noProof="0" dirty="0">
                <a:ln>
                  <a:noFill/>
                </a:ln>
                <a:solidFill>
                  <a:prstClr val="black"/>
                </a:solidFill>
                <a:effectLst/>
                <a:uLnTx/>
                <a:uFillTx/>
                <a:latin typeface="+mn-lt"/>
                <a:ea typeface="+mn-ea"/>
                <a:cs typeface="+mn-cs"/>
              </a:rPr>
              <a:t>Use the total amounts from filling out the monthly plan to complete this calculation.</a:t>
            </a:r>
          </a:p>
          <a:p>
            <a:pPr marL="0" marR="0" lvl="0" indent="0" algn="l" defTabSz="914400" rtl="0" eaLnBrk="1" fontAlgn="auto" latinLnBrk="0" hangingPunct="1">
              <a:lnSpc>
                <a:spcPct val="90000"/>
              </a:lnSpc>
              <a:spcBef>
                <a:spcPts val="1000"/>
              </a:spcBef>
              <a:spcAft>
                <a:spcPts val="0"/>
              </a:spcAft>
              <a:buClrTx/>
              <a:buSzTx/>
              <a:buFont typeface="+mj-lt"/>
              <a:buNone/>
              <a:tabLst/>
              <a:defRPr/>
            </a:pPr>
            <a:r>
              <a:rPr kumimoji="0" lang="en-US" sz="1500" b="0" i="0" u="none" strike="noStrike" kern="1200" cap="none" spc="0" normalizeH="0" baseline="0" noProof="0" dirty="0">
                <a:ln>
                  <a:noFill/>
                </a:ln>
                <a:solidFill>
                  <a:prstClr val="black"/>
                </a:solidFill>
                <a:effectLst/>
                <a:uLnTx/>
                <a:uFillTx/>
                <a:latin typeface="+mn-lt"/>
                <a:ea typeface="+mn-ea"/>
                <a:cs typeface="+mn-cs"/>
              </a:rPr>
              <a:t>You will need to add all the expense categories to fill in the “Expenses” in this calculation.</a:t>
            </a:r>
          </a:p>
          <a:p>
            <a:pPr marL="0" marR="0" lvl="0" indent="0" algn="l" defTabSz="914400" rtl="0" eaLnBrk="1" fontAlgn="auto" latinLnBrk="0" hangingPunct="1">
              <a:lnSpc>
                <a:spcPct val="90000"/>
              </a:lnSpc>
              <a:spcBef>
                <a:spcPts val="1000"/>
              </a:spcBef>
              <a:spcAft>
                <a:spcPts val="0"/>
              </a:spcAft>
              <a:buClrTx/>
              <a:buSzTx/>
              <a:buFont typeface="+mj-lt"/>
              <a:buNone/>
              <a:tabLst/>
              <a:defRPr/>
            </a:pPr>
            <a:r>
              <a:rPr kumimoji="0" lang="en-US" sz="1500" b="0" i="0" u="none" strike="noStrike" kern="1200" cap="none" spc="0" normalizeH="0" baseline="0" noProof="0" dirty="0">
                <a:ln>
                  <a:noFill/>
                </a:ln>
                <a:solidFill>
                  <a:prstClr val="black"/>
                </a:solidFill>
                <a:effectLst/>
                <a:uLnTx/>
                <a:uFillTx/>
                <a:latin typeface="+mn-lt"/>
                <a:ea typeface="+mn-ea"/>
                <a:cs typeface="+mn-cs"/>
              </a:rPr>
              <a:t>Now subtract all the different expense categories from your gross income to see how much money you have remaining. </a:t>
            </a:r>
          </a:p>
          <a:p>
            <a:pPr marL="0" marR="0" lvl="0" indent="0" algn="l" defTabSz="914400" rtl="0" eaLnBrk="1" fontAlgn="auto" latinLnBrk="0" hangingPunct="1">
              <a:lnSpc>
                <a:spcPct val="90000"/>
              </a:lnSpc>
              <a:spcBef>
                <a:spcPts val="1000"/>
              </a:spcBef>
              <a:spcAft>
                <a:spcPts val="0"/>
              </a:spcAft>
              <a:buClrTx/>
              <a:buSzTx/>
              <a:buFont typeface="+mj-lt"/>
              <a:buNone/>
              <a:tabLst/>
              <a:defRPr/>
            </a:pPr>
            <a:endParaRPr kumimoji="0" lang="en-US" sz="15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600" dirty="0">
                <a:effectLst/>
                <a:latin typeface="Arial" panose="020B0604020202020204" pitchFamily="34" charset="0"/>
                <a:ea typeface="Calibri" panose="020F0502020204030204" pitchFamily="34" charset="0"/>
                <a:cs typeface="Times New Roman" panose="02020603050405020304" pitchFamily="18" charset="0"/>
              </a:rPr>
              <a:t>If you have more expenses than income, decide which expense categories need to be reduced to prevent overspending. Or you might try to make some additional income</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600" dirty="0">
                <a:effectLst/>
                <a:latin typeface="Arial" panose="020B0604020202020204" pitchFamily="34" charset="0"/>
                <a:ea typeface="Calibri" panose="020F0502020204030204" pitchFamily="34" charset="0"/>
                <a:cs typeface="Times New Roman" panose="02020603050405020304" pitchFamily="18" charset="0"/>
              </a:rPr>
              <a:t>If you have more income than expenses, decide how to spend or save this money. You might add additional expense categories like gifts for family or choose to pay more towards your debt or save for unexpected expenses.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 </a:t>
            </a:r>
            <a:r>
              <a:rPr kumimoji="0" lang="en-US" sz="1500" b="0" i="0" u="none" strike="noStrike" kern="1200" cap="none" spc="0" normalizeH="0" baseline="0" noProof="0" dirty="0">
                <a:ln>
                  <a:noFill/>
                </a:ln>
                <a:solidFill>
                  <a:prstClr val="black"/>
                </a:solidFill>
                <a:effectLst/>
                <a:uLnTx/>
                <a:uFillTx/>
                <a:latin typeface="+mn-lt"/>
                <a:ea typeface="+mn-ea"/>
                <a:cs typeface="+mn-cs"/>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a:effectLst/>
                <a:latin typeface="Arial" panose="020B0604020202020204" pitchFamily="34" charset="0"/>
                <a:ea typeface="Calibri" panose="020F0502020204030204" pitchFamily="34" charset="0"/>
              </a:rPr>
              <a:t>By creating a spending plan, you control where your money goes. It can help you be successful in accomplishing your goals, paying down debt and feeling more confident in your money management</a:t>
            </a:r>
            <a:endParaRPr kumimoji="0" lang="en-US" sz="1500" b="0" i="0" u="none" strike="noStrike" kern="1200" cap="none" spc="0" normalizeH="0" baseline="0" noProof="0" dirty="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8</a:t>
            </a:fld>
            <a:endParaRPr lang="en-US"/>
          </a:p>
        </p:txBody>
      </p:sp>
    </p:spTree>
    <p:extLst>
      <p:ext uri="{BB962C8B-B14F-4D97-AF65-F5344CB8AC3E}">
        <p14:creationId xmlns:p14="http://schemas.microsoft.com/office/powerpoint/2010/main" val="4246734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Here is the example based on Dani’s earnings and spending. Based on this monthly spending plan, Dani  has $65 that could be used to save more money, pay more towards debt, or use for other spending categories.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4A0AFC9-F868-47EF-B5AB-90CB2390EBF4}" type="slidenum">
              <a:rPr lang="en-US" smtClean="0"/>
              <a:t>9</a:t>
            </a:fld>
            <a:endParaRPr lang="en-US"/>
          </a:p>
        </p:txBody>
      </p:sp>
    </p:spTree>
    <p:extLst>
      <p:ext uri="{BB962C8B-B14F-4D97-AF65-F5344CB8AC3E}">
        <p14:creationId xmlns:p14="http://schemas.microsoft.com/office/powerpoint/2010/main" val="2172719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3E047-74B8-4AA4-8AF3-318CABF0B887}"/>
              </a:ext>
            </a:extLst>
          </p:cNvPr>
          <p:cNvSpPr>
            <a:spLocks noGrp="1"/>
          </p:cNvSpPr>
          <p:nvPr>
            <p:ph type="ctrTitle"/>
          </p:nvPr>
        </p:nvSpPr>
        <p:spPr>
          <a:xfrm>
            <a:off x="1524000" y="1122363"/>
            <a:ext cx="9144000" cy="2387600"/>
          </a:xfrm>
        </p:spPr>
        <p:txBody>
          <a:bodyPr anchor="b"/>
          <a:lstStyle>
            <a:lvl1pPr algn="ctr">
              <a:defRPr sz="4800" baseline="0"/>
            </a:lvl1pPr>
          </a:lstStyle>
          <a:p>
            <a:r>
              <a:rPr lang="en-US" dirty="0"/>
              <a:t>Click to edit Master title style</a:t>
            </a:r>
          </a:p>
        </p:txBody>
      </p:sp>
      <p:sp>
        <p:nvSpPr>
          <p:cNvPr id="3" name="Subtitle 2">
            <a:extLst>
              <a:ext uri="{FF2B5EF4-FFF2-40B4-BE49-F238E27FC236}">
                <a16:creationId xmlns:a16="http://schemas.microsoft.com/office/drawing/2014/main" id="{003BA0CE-3366-4419-A76D-29E925367E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904BA7B-B08E-4264-9962-701F3816095B}"/>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5" name="Footer Placeholder 4">
            <a:extLst>
              <a:ext uri="{FF2B5EF4-FFF2-40B4-BE49-F238E27FC236}">
                <a16:creationId xmlns:a16="http://schemas.microsoft.com/office/drawing/2014/main" id="{340C6B85-EBF5-4019-A052-7B3CF43F8A2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4138E05-AF27-4506-BEEF-76C280DE849A}"/>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2969660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9A99A-AEA5-4248-9519-524513B274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DBC58E-E5DE-41EB-8561-BB22FB2B296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BDB53B-7A82-4CEB-A941-5D5FB0FD4290}"/>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5" name="Footer Placeholder 4">
            <a:extLst>
              <a:ext uri="{FF2B5EF4-FFF2-40B4-BE49-F238E27FC236}">
                <a16:creationId xmlns:a16="http://schemas.microsoft.com/office/drawing/2014/main" id="{ECC5E64C-3F74-4685-A910-62E170CC621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4D954C9-9BFB-4638-A340-852D5D5EFDBC}"/>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2563028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319E0-4DC2-489F-BA9B-49DA41786B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EDBAB3-9A84-4029-87F3-9405B262AF2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2F299-DAA6-41D5-9E82-1E5A42E823F8}"/>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5" name="Footer Placeholder 4">
            <a:extLst>
              <a:ext uri="{FF2B5EF4-FFF2-40B4-BE49-F238E27FC236}">
                <a16:creationId xmlns:a16="http://schemas.microsoft.com/office/drawing/2014/main" id="{A6C4EF20-1A41-4721-B157-EB67E19280B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2F47A9-F01D-4442-B83B-6241F908AFED}"/>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111229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2E3E8-F0DA-4A30-B811-79A481F7EA93}"/>
              </a:ext>
            </a:extLst>
          </p:cNvPr>
          <p:cNvSpPr>
            <a:spLocks noGrp="1"/>
          </p:cNvSpPr>
          <p:nvPr>
            <p:ph type="title"/>
          </p:nvPr>
        </p:nvSpPr>
        <p:spPr/>
        <p:txBody>
          <a:bodyPr/>
          <a:lstStyle>
            <a:lvl1pPr>
              <a:defRPr baseline="0"/>
            </a:lvl1pPr>
          </a:lstStyle>
          <a:p>
            <a:r>
              <a:rPr lang="en-US" dirty="0"/>
              <a:t>Click to edit Master title style</a:t>
            </a:r>
          </a:p>
        </p:txBody>
      </p:sp>
      <p:sp>
        <p:nvSpPr>
          <p:cNvPr id="3" name="Content Placeholder 2">
            <a:extLst>
              <a:ext uri="{FF2B5EF4-FFF2-40B4-BE49-F238E27FC236}">
                <a16:creationId xmlns:a16="http://schemas.microsoft.com/office/drawing/2014/main" id="{3F075AC4-F530-445B-B1CC-DCCF5CA38B74}"/>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C227862-BFD0-402E-97EE-815C57E30F54}"/>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5" name="Footer Placeholder 4">
            <a:extLst>
              <a:ext uri="{FF2B5EF4-FFF2-40B4-BE49-F238E27FC236}">
                <a16:creationId xmlns:a16="http://schemas.microsoft.com/office/drawing/2014/main" id="{EE985C7D-128C-4E95-91A6-83471ED1C3A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7229DA1-22BC-469D-8699-3E2C26EE936E}"/>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3102720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E59E7-69E3-460C-A3EE-CD7AD1B551FE}"/>
              </a:ext>
            </a:extLst>
          </p:cNvPr>
          <p:cNvSpPr>
            <a:spLocks noGrp="1"/>
          </p:cNvSpPr>
          <p:nvPr>
            <p:ph type="title"/>
          </p:nvPr>
        </p:nvSpPr>
        <p:spPr>
          <a:xfrm>
            <a:off x="1840230" y="439103"/>
            <a:ext cx="897001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CB25D5-3471-4750-81A8-E693CEC81408}"/>
              </a:ext>
            </a:extLst>
          </p:cNvPr>
          <p:cNvSpPr>
            <a:spLocks noGrp="1"/>
          </p:cNvSpPr>
          <p:nvPr>
            <p:ph type="body" idx="1"/>
          </p:nvPr>
        </p:nvSpPr>
        <p:spPr>
          <a:xfrm>
            <a:off x="1840230" y="4589463"/>
            <a:ext cx="950722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2914AC1-101D-46E9-940D-33F1D2BFB1FE}"/>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5" name="Footer Placeholder 4">
            <a:extLst>
              <a:ext uri="{FF2B5EF4-FFF2-40B4-BE49-F238E27FC236}">
                <a16:creationId xmlns:a16="http://schemas.microsoft.com/office/drawing/2014/main" id="{BDEE63BE-C116-457F-B06E-8605C681DD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7BF135E-D33C-475C-9360-5597B5B62109}"/>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4073698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A86A8-A09B-4197-B5A0-85A3DD01B2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8494B8-82A7-4325-BFBA-2DBF6340EB4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6DC218-EBB9-4027-8BFF-0093F31E8E2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772EAD-C475-4366-BB33-5E2F615978DF}"/>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6" name="Footer Placeholder 5">
            <a:extLst>
              <a:ext uri="{FF2B5EF4-FFF2-40B4-BE49-F238E27FC236}">
                <a16:creationId xmlns:a16="http://schemas.microsoft.com/office/drawing/2014/main" id="{7A264738-8DAA-454A-8343-FCB1A9C91D5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B3AA43A-9002-43F5-A18A-A9831213E660}"/>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100741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2991A-9E7E-440F-83EF-966009B86D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F8E97A-CE5F-4CC9-9552-2C9109074D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1E066CC-8862-4277-82D5-DCE5C795FEC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B9EF04-A78E-4CE7-818C-9CFFE97854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33DE912-1558-4B30-8E28-C1B2D912BBE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1D52B0-D3EE-413E-8226-46FBC8C15CA0}"/>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8" name="Footer Placeholder 7">
            <a:extLst>
              <a:ext uri="{FF2B5EF4-FFF2-40B4-BE49-F238E27FC236}">
                <a16:creationId xmlns:a16="http://schemas.microsoft.com/office/drawing/2014/main" id="{49E76947-6626-4D27-AFEC-5C4BBAF41D1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62EF431D-1141-4E0E-B522-E246FF6FB411}"/>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1501429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8D08-2BC2-47D6-A0A5-C0424A69A3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147589-4C88-4D50-A23D-772BCC2C2524}"/>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4" name="Footer Placeholder 3">
            <a:extLst>
              <a:ext uri="{FF2B5EF4-FFF2-40B4-BE49-F238E27FC236}">
                <a16:creationId xmlns:a16="http://schemas.microsoft.com/office/drawing/2014/main" id="{5CD989EB-0C76-438A-844D-435F808027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52F38FF8-3C4B-45E6-9602-0D781D0368AB}"/>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32078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D8EEF1-96A5-414E-8EE4-B5FE49313B1E}"/>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3" name="Footer Placeholder 2">
            <a:extLst>
              <a:ext uri="{FF2B5EF4-FFF2-40B4-BE49-F238E27FC236}">
                <a16:creationId xmlns:a16="http://schemas.microsoft.com/office/drawing/2014/main" id="{91159DB5-258B-4BB4-AAE9-DC4433AE38C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B972B62-1AFA-4EE2-BB87-26A988DBFF7E}"/>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109908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0325E-65FA-4EF8-AD38-D21C2FCCDC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4ACC4D-8CD0-439D-B340-EDA9E64F19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55F03D-9861-40BF-A9D3-B36AA19C15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3EE1F7-461E-4025-AAC7-8783AC95CAC9}"/>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6" name="Footer Placeholder 5">
            <a:extLst>
              <a:ext uri="{FF2B5EF4-FFF2-40B4-BE49-F238E27FC236}">
                <a16:creationId xmlns:a16="http://schemas.microsoft.com/office/drawing/2014/main" id="{6C70A46A-7C1A-4D75-BC9B-8C7CACFFA66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CDAC4B9-F91F-41EA-8902-B719E624605F}"/>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1988810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CA36-ABF3-40B9-88DA-57B011C1E9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ED99C4-1444-41AD-B0F8-14259490AC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78B286-DE7C-45C9-A05B-124419A938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E655F2-3930-42B4-8E36-61FBA41BF5F7}"/>
              </a:ext>
            </a:extLst>
          </p:cNvPr>
          <p:cNvSpPr>
            <a:spLocks noGrp="1"/>
          </p:cNvSpPr>
          <p:nvPr>
            <p:ph type="dt" sz="half" idx="10"/>
          </p:nvPr>
        </p:nvSpPr>
        <p:spPr>
          <a:xfrm>
            <a:off x="838200" y="6356350"/>
            <a:ext cx="2743200" cy="365125"/>
          </a:xfrm>
          <a:prstGeom prst="rect">
            <a:avLst/>
          </a:prstGeom>
        </p:spPr>
        <p:txBody>
          <a:bodyPr/>
          <a:lstStyle/>
          <a:p>
            <a:fld id="{B9574FE5-4B01-4FED-A89B-4CAC615FFBF1}" type="datetimeFigureOut">
              <a:rPr lang="en-US" smtClean="0"/>
              <a:t>12/12/2022</a:t>
            </a:fld>
            <a:endParaRPr lang="en-US"/>
          </a:p>
        </p:txBody>
      </p:sp>
      <p:sp>
        <p:nvSpPr>
          <p:cNvPr id="6" name="Footer Placeholder 5">
            <a:extLst>
              <a:ext uri="{FF2B5EF4-FFF2-40B4-BE49-F238E27FC236}">
                <a16:creationId xmlns:a16="http://schemas.microsoft.com/office/drawing/2014/main" id="{39412CF5-BE78-41BD-89D4-382DB964C2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7830E9C-ED43-45BC-A245-665BF7B76877}"/>
              </a:ext>
            </a:extLst>
          </p:cNvPr>
          <p:cNvSpPr>
            <a:spLocks noGrp="1"/>
          </p:cNvSpPr>
          <p:nvPr>
            <p:ph type="sldNum" sz="quarter" idx="12"/>
          </p:nvPr>
        </p:nvSpPr>
        <p:spPr>
          <a:xfrm>
            <a:off x="8610600" y="6356350"/>
            <a:ext cx="2743200" cy="365125"/>
          </a:xfrm>
          <a:prstGeom prst="rect">
            <a:avLst/>
          </a:prstGeom>
        </p:spPr>
        <p:txBody>
          <a:bodyPr/>
          <a:lstStyle/>
          <a:p>
            <a:fld id="{FCA8A360-789E-409D-9614-9848061D41CF}" type="slidenum">
              <a:rPr lang="en-US" smtClean="0"/>
              <a:t>‹#›</a:t>
            </a:fld>
            <a:endParaRPr lang="en-US"/>
          </a:p>
        </p:txBody>
      </p:sp>
    </p:spTree>
    <p:extLst>
      <p:ext uri="{BB962C8B-B14F-4D97-AF65-F5344CB8AC3E}">
        <p14:creationId xmlns:p14="http://schemas.microsoft.com/office/powerpoint/2010/main" val="34868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8B084A-886F-4E8D-8FA8-15AEA92FA203}"/>
              </a:ext>
            </a:extLst>
          </p:cNvPr>
          <p:cNvSpPr>
            <a:spLocks noGrp="1"/>
          </p:cNvSpPr>
          <p:nvPr>
            <p:ph type="title"/>
          </p:nvPr>
        </p:nvSpPr>
        <p:spPr>
          <a:xfrm>
            <a:off x="1554480" y="365125"/>
            <a:ext cx="979932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FFFAAA2-A6C7-4137-8458-E4F4D936B3D6}"/>
              </a:ext>
            </a:extLst>
          </p:cNvPr>
          <p:cNvSpPr>
            <a:spLocks noGrp="1"/>
          </p:cNvSpPr>
          <p:nvPr>
            <p:ph type="body" idx="1"/>
          </p:nvPr>
        </p:nvSpPr>
        <p:spPr>
          <a:xfrm>
            <a:off x="1554480" y="1825625"/>
            <a:ext cx="979932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64C2B3F8-78BE-3E77-E068-E1CD87381F6E}"/>
              </a:ext>
            </a:extLst>
          </p:cNvPr>
          <p:cNvPicPr>
            <a:picLocks noChangeAspect="1"/>
          </p:cNvPicPr>
          <p:nvPr userDrawn="1"/>
        </p:nvPicPr>
        <p:blipFill>
          <a:blip r:embed="rId13"/>
          <a:stretch>
            <a:fillRect/>
          </a:stretch>
        </p:blipFill>
        <p:spPr>
          <a:xfrm rot="10800000">
            <a:off x="0" y="2336568"/>
            <a:ext cx="695740" cy="4521432"/>
          </a:xfrm>
          <a:prstGeom prst="rect">
            <a:avLst/>
          </a:prstGeom>
        </p:spPr>
      </p:pic>
      <p:pic>
        <p:nvPicPr>
          <p:cNvPr id="11" name="Picture 10">
            <a:extLst>
              <a:ext uri="{FF2B5EF4-FFF2-40B4-BE49-F238E27FC236}">
                <a16:creationId xmlns:a16="http://schemas.microsoft.com/office/drawing/2014/main" id="{44196E60-E423-CFD3-86BA-B8CFF3B1AB3D}"/>
              </a:ext>
            </a:extLst>
          </p:cNvPr>
          <p:cNvPicPr>
            <a:picLocks noChangeAspect="1"/>
          </p:cNvPicPr>
          <p:nvPr userDrawn="1"/>
        </p:nvPicPr>
        <p:blipFill>
          <a:blip r:embed="rId13"/>
          <a:stretch>
            <a:fillRect/>
          </a:stretch>
        </p:blipFill>
        <p:spPr>
          <a:xfrm rot="10800000">
            <a:off x="-27400" y="0"/>
            <a:ext cx="723139" cy="4521432"/>
          </a:xfrm>
          <a:prstGeom prst="rect">
            <a:avLst/>
          </a:prstGeom>
        </p:spPr>
      </p:pic>
      <p:pic>
        <p:nvPicPr>
          <p:cNvPr id="12" name="Picture 11">
            <a:extLst>
              <a:ext uri="{FF2B5EF4-FFF2-40B4-BE49-F238E27FC236}">
                <a16:creationId xmlns:a16="http://schemas.microsoft.com/office/drawing/2014/main" id="{78343B80-B9DD-7CD4-0666-5400544E41B7}"/>
              </a:ext>
            </a:extLst>
          </p:cNvPr>
          <p:cNvPicPr>
            <a:picLocks noChangeAspect="1"/>
          </p:cNvPicPr>
          <p:nvPr userDrawn="1"/>
        </p:nvPicPr>
        <p:blipFill>
          <a:blip r:embed="rId13"/>
          <a:stretch>
            <a:fillRect/>
          </a:stretch>
        </p:blipFill>
        <p:spPr>
          <a:xfrm rot="16200000">
            <a:off x="9749046" y="-2077829"/>
            <a:ext cx="364477" cy="4521432"/>
          </a:xfrm>
          <a:prstGeom prst="rect">
            <a:avLst/>
          </a:prstGeom>
        </p:spPr>
      </p:pic>
    </p:spTree>
    <p:extLst>
      <p:ext uri="{BB962C8B-B14F-4D97-AF65-F5344CB8AC3E}">
        <p14:creationId xmlns:p14="http://schemas.microsoft.com/office/powerpoint/2010/main" val="151512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000" b="1" kern="12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uaex.uada.edu/about-extension/united-states-extension-offices.asp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www.consumerfinance.gov/" TargetMode="External"/><Relationship Id="rId4" Type="http://schemas.openxmlformats.org/officeDocument/2006/relationships/hyperlink" Target="https://www.youngfarmers.org/cultivemo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08985-EF47-2A4E-7577-5AF76543B024}"/>
              </a:ext>
            </a:extLst>
          </p:cNvPr>
          <p:cNvSpPr>
            <a:spLocks noGrp="1"/>
          </p:cNvSpPr>
          <p:nvPr>
            <p:ph type="title"/>
          </p:nvPr>
        </p:nvSpPr>
        <p:spPr>
          <a:xfrm>
            <a:off x="1882103" y="2010303"/>
            <a:ext cx="9346096" cy="1418697"/>
          </a:xfrm>
        </p:spPr>
        <p:txBody>
          <a:bodyPr/>
          <a:lstStyle/>
          <a:p>
            <a:pPr algn="ctr"/>
            <a:r>
              <a:rPr lang="en-US" sz="4000" b="1" dirty="0">
                <a:solidFill>
                  <a:schemeClr val="accent6">
                    <a:lumMod val="50000"/>
                  </a:schemeClr>
                </a:solidFill>
              </a:rPr>
              <a:t>Managing Finances In the United States</a:t>
            </a:r>
            <a:br>
              <a:rPr lang="en-US" sz="4000" b="1" dirty="0">
                <a:solidFill>
                  <a:schemeClr val="accent6">
                    <a:lumMod val="50000"/>
                  </a:schemeClr>
                </a:solidFill>
              </a:rPr>
            </a:br>
            <a:r>
              <a:rPr lang="en-US" sz="4000" b="1" dirty="0">
                <a:solidFill>
                  <a:schemeClr val="accent6">
                    <a:lumMod val="50000"/>
                  </a:schemeClr>
                </a:solidFill>
              </a:rPr>
              <a:t>Creating a Spending Plan</a:t>
            </a:r>
            <a:endParaRPr lang="en-US" dirty="0">
              <a:solidFill>
                <a:schemeClr val="accent6">
                  <a:lumMod val="50000"/>
                </a:schemeClr>
              </a:solidFill>
            </a:endParaRPr>
          </a:p>
        </p:txBody>
      </p:sp>
      <p:pic>
        <p:nvPicPr>
          <p:cNvPr id="7" name="Picture 6" descr="Logo, company name&#10;&#10;Description automatically generated">
            <a:extLst>
              <a:ext uri="{FF2B5EF4-FFF2-40B4-BE49-F238E27FC236}">
                <a16:creationId xmlns:a16="http://schemas.microsoft.com/office/drawing/2014/main" id="{325A57A2-F2FA-E612-54EE-04131B7B03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9933" y="0"/>
            <a:ext cx="3486646" cy="2259540"/>
          </a:xfrm>
          <a:prstGeom prst="rect">
            <a:avLst/>
          </a:prstGeom>
        </p:spPr>
      </p:pic>
      <p:sp>
        <p:nvSpPr>
          <p:cNvPr id="3" name="TextBox 2">
            <a:extLst>
              <a:ext uri="{FF2B5EF4-FFF2-40B4-BE49-F238E27FC236}">
                <a16:creationId xmlns:a16="http://schemas.microsoft.com/office/drawing/2014/main" id="{F8560ABB-BAD4-82ED-D334-5E46C9185F5D}"/>
              </a:ext>
            </a:extLst>
          </p:cNvPr>
          <p:cNvSpPr txBox="1"/>
          <p:nvPr/>
        </p:nvSpPr>
        <p:spPr>
          <a:xfrm>
            <a:off x="8466667" y="863600"/>
            <a:ext cx="2201333" cy="369332"/>
          </a:xfrm>
          <a:prstGeom prst="rect">
            <a:avLst/>
          </a:prstGeom>
          <a:noFill/>
        </p:spPr>
        <p:txBody>
          <a:bodyPr wrap="square" rtlCol="0">
            <a:spAutoFit/>
          </a:bodyPr>
          <a:lstStyle/>
          <a:p>
            <a:r>
              <a:rPr lang="en-US" dirty="0"/>
              <a:t>Your logo here</a:t>
            </a:r>
          </a:p>
        </p:txBody>
      </p:sp>
      <p:sp>
        <p:nvSpPr>
          <p:cNvPr id="4" name="TextBox 3">
            <a:extLst>
              <a:ext uri="{FF2B5EF4-FFF2-40B4-BE49-F238E27FC236}">
                <a16:creationId xmlns:a16="http://schemas.microsoft.com/office/drawing/2014/main" id="{1E68309C-1CF7-0F95-2677-85E5A7D9B732}"/>
              </a:ext>
            </a:extLst>
          </p:cNvPr>
          <p:cNvSpPr txBox="1"/>
          <p:nvPr/>
        </p:nvSpPr>
        <p:spPr>
          <a:xfrm>
            <a:off x="7837924" y="5671234"/>
            <a:ext cx="2201333" cy="646331"/>
          </a:xfrm>
          <a:prstGeom prst="rect">
            <a:avLst/>
          </a:prstGeom>
          <a:noFill/>
        </p:spPr>
        <p:txBody>
          <a:bodyPr wrap="square" rtlCol="0">
            <a:spAutoFit/>
          </a:bodyPr>
          <a:lstStyle/>
          <a:p>
            <a:r>
              <a:rPr lang="en-US" dirty="0"/>
              <a:t>Presented by:</a:t>
            </a:r>
          </a:p>
          <a:p>
            <a:endParaRPr lang="en-US" dirty="0"/>
          </a:p>
        </p:txBody>
      </p:sp>
      <p:pic>
        <p:nvPicPr>
          <p:cNvPr id="5" name="Picture 4" descr="The Migrant / Seasonal Farmworker | Migrant Clinicians Network">
            <a:extLst>
              <a:ext uri="{FF2B5EF4-FFF2-40B4-BE49-F238E27FC236}">
                <a16:creationId xmlns:a16="http://schemas.microsoft.com/office/drawing/2014/main" id="{872AE726-7177-ED51-0CFB-C64BB653911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79846" y="3359926"/>
            <a:ext cx="3632307" cy="2283696"/>
          </a:xfrm>
          <a:prstGeom prst="rect">
            <a:avLst/>
          </a:prstGeom>
          <a:noFill/>
          <a:ln>
            <a:noFill/>
          </a:ln>
        </p:spPr>
      </p:pic>
    </p:spTree>
    <p:extLst>
      <p:ext uri="{BB962C8B-B14F-4D97-AF65-F5344CB8AC3E}">
        <p14:creationId xmlns:p14="http://schemas.microsoft.com/office/powerpoint/2010/main" val="176565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0A6D-137C-4526-978B-4FAB7590FB4B}"/>
              </a:ext>
            </a:extLst>
          </p:cNvPr>
          <p:cNvSpPr>
            <a:spLocks noGrp="1"/>
          </p:cNvSpPr>
          <p:nvPr>
            <p:ph type="title"/>
          </p:nvPr>
        </p:nvSpPr>
        <p:spPr>
          <a:xfrm>
            <a:off x="1554480" y="365126"/>
            <a:ext cx="9799320" cy="871008"/>
          </a:xfrm>
        </p:spPr>
        <p:txBody>
          <a:bodyPr/>
          <a:lstStyle/>
          <a:p>
            <a:pPr algn="ctr"/>
            <a:r>
              <a:rPr lang="en-US" b="1" dirty="0">
                <a:solidFill>
                  <a:schemeClr val="accent6">
                    <a:lumMod val="50000"/>
                  </a:schemeClr>
                </a:solidFill>
              </a:rPr>
              <a:t>What Will Your Spending Plan Look like?</a:t>
            </a:r>
          </a:p>
        </p:txBody>
      </p:sp>
      <p:pic>
        <p:nvPicPr>
          <p:cNvPr id="4" name="Content Placeholder 3">
            <a:extLst>
              <a:ext uri="{FF2B5EF4-FFF2-40B4-BE49-F238E27FC236}">
                <a16:creationId xmlns:a16="http://schemas.microsoft.com/office/drawing/2014/main" id="{A352EAD6-4995-4476-87E1-A048DA0E2F4A}"/>
              </a:ext>
            </a:extLst>
          </p:cNvPr>
          <p:cNvPicPr>
            <a:picLocks noGrp="1" noChangeAspect="1"/>
          </p:cNvPicPr>
          <p:nvPr>
            <p:ph idx="1"/>
          </p:nvPr>
        </p:nvPicPr>
        <p:blipFill>
          <a:blip r:embed="rId3"/>
          <a:stretch>
            <a:fillRect/>
          </a:stretch>
        </p:blipFill>
        <p:spPr>
          <a:xfrm>
            <a:off x="3398108" y="1359243"/>
            <a:ext cx="5832389" cy="5288692"/>
          </a:xfrm>
          <a:prstGeom prst="rect">
            <a:avLst/>
          </a:prstGeom>
        </p:spPr>
      </p:pic>
    </p:spTree>
    <p:extLst>
      <p:ext uri="{BB962C8B-B14F-4D97-AF65-F5344CB8AC3E}">
        <p14:creationId xmlns:p14="http://schemas.microsoft.com/office/powerpoint/2010/main" val="3959935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41D7A-18E2-714E-14E0-15E28790D224}"/>
              </a:ext>
            </a:extLst>
          </p:cNvPr>
          <p:cNvSpPr>
            <a:spLocks noGrp="1"/>
          </p:cNvSpPr>
          <p:nvPr>
            <p:ph type="title"/>
          </p:nvPr>
        </p:nvSpPr>
        <p:spPr/>
        <p:txBody>
          <a:bodyPr/>
          <a:lstStyle/>
          <a:p>
            <a:r>
              <a:rPr lang="en-US" dirty="0"/>
              <a:t>Today we reviewed:</a:t>
            </a:r>
          </a:p>
        </p:txBody>
      </p:sp>
      <p:sp>
        <p:nvSpPr>
          <p:cNvPr id="3" name="Content Placeholder 2">
            <a:extLst>
              <a:ext uri="{FF2B5EF4-FFF2-40B4-BE49-F238E27FC236}">
                <a16:creationId xmlns:a16="http://schemas.microsoft.com/office/drawing/2014/main" id="{74A3ACED-351A-50EB-F2DD-B14EA5FCBEB0}"/>
              </a:ext>
            </a:extLst>
          </p:cNvPr>
          <p:cNvSpPr>
            <a:spLocks noGrp="1"/>
          </p:cNvSpPr>
          <p:nvPr>
            <p:ph idx="1"/>
          </p:nvPr>
        </p:nvSpPr>
        <p:spPr>
          <a:xfrm>
            <a:off x="1554480" y="1825625"/>
            <a:ext cx="9799320" cy="1603375"/>
          </a:xfrm>
        </p:spPr>
        <p:txBody>
          <a:bodyPr/>
          <a:lstStyle/>
          <a:p>
            <a:r>
              <a:rPr lang="en-US" dirty="0"/>
              <a:t>Important words to know when managing your money in the US.</a:t>
            </a:r>
          </a:p>
          <a:p>
            <a:r>
              <a:rPr lang="en-US" dirty="0"/>
              <a:t>How to create a spending plan.</a:t>
            </a:r>
          </a:p>
        </p:txBody>
      </p:sp>
      <p:sp>
        <p:nvSpPr>
          <p:cNvPr id="4" name="TextBox 3">
            <a:extLst>
              <a:ext uri="{FF2B5EF4-FFF2-40B4-BE49-F238E27FC236}">
                <a16:creationId xmlns:a16="http://schemas.microsoft.com/office/drawing/2014/main" id="{015F964C-CB29-6358-1620-847C9350A255}"/>
              </a:ext>
            </a:extLst>
          </p:cNvPr>
          <p:cNvSpPr txBox="1"/>
          <p:nvPr/>
        </p:nvSpPr>
        <p:spPr>
          <a:xfrm>
            <a:off x="3850088" y="3753310"/>
            <a:ext cx="5208104" cy="584775"/>
          </a:xfrm>
          <a:prstGeom prst="rect">
            <a:avLst/>
          </a:prstGeom>
          <a:noFill/>
        </p:spPr>
        <p:txBody>
          <a:bodyPr wrap="square" rtlCol="0">
            <a:spAutoFit/>
          </a:bodyPr>
          <a:lstStyle/>
          <a:p>
            <a:r>
              <a:rPr lang="en-US" sz="3200" dirty="0">
                <a:solidFill>
                  <a:schemeClr val="accent1">
                    <a:lumMod val="75000"/>
                  </a:schemeClr>
                </a:solidFill>
              </a:rPr>
              <a:t>What questions do you have?</a:t>
            </a:r>
          </a:p>
        </p:txBody>
      </p:sp>
    </p:spTree>
    <p:extLst>
      <p:ext uri="{BB962C8B-B14F-4D97-AF65-F5344CB8AC3E}">
        <p14:creationId xmlns:p14="http://schemas.microsoft.com/office/powerpoint/2010/main" val="622356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11B1E-D66C-2B1E-82C9-0273F147649B}"/>
              </a:ext>
            </a:extLst>
          </p:cNvPr>
          <p:cNvSpPr>
            <a:spLocks noGrp="1"/>
          </p:cNvSpPr>
          <p:nvPr>
            <p:ph type="title"/>
          </p:nvPr>
        </p:nvSpPr>
        <p:spPr/>
        <p:txBody>
          <a:bodyPr/>
          <a:lstStyle/>
          <a:p>
            <a:r>
              <a:rPr lang="en-US" dirty="0">
                <a:solidFill>
                  <a:schemeClr val="accent6">
                    <a:lumMod val="50000"/>
                  </a:schemeClr>
                </a:solidFill>
              </a:rPr>
              <a:t>Thank you for attending our program</a:t>
            </a:r>
          </a:p>
        </p:txBody>
      </p:sp>
      <p:sp>
        <p:nvSpPr>
          <p:cNvPr id="3" name="Content Placeholder 2">
            <a:extLst>
              <a:ext uri="{FF2B5EF4-FFF2-40B4-BE49-F238E27FC236}">
                <a16:creationId xmlns:a16="http://schemas.microsoft.com/office/drawing/2014/main" id="{2DA2D9C1-3260-5735-9004-92515640EEDE}"/>
              </a:ext>
            </a:extLst>
          </p:cNvPr>
          <p:cNvSpPr>
            <a:spLocks noGrp="1"/>
          </p:cNvSpPr>
          <p:nvPr>
            <p:ph idx="1"/>
          </p:nvPr>
        </p:nvSpPr>
        <p:spPr/>
        <p:txBody>
          <a:bodyPr/>
          <a:lstStyle/>
          <a:p>
            <a:r>
              <a:rPr lang="en-US" dirty="0"/>
              <a:t>Please use the evaluation tool we provided to help us know how well we did in providing you information.</a:t>
            </a:r>
          </a:p>
        </p:txBody>
      </p:sp>
    </p:spTree>
    <p:extLst>
      <p:ext uri="{BB962C8B-B14F-4D97-AF65-F5344CB8AC3E}">
        <p14:creationId xmlns:p14="http://schemas.microsoft.com/office/powerpoint/2010/main" val="3985728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2132E-A309-A254-862A-BF565AA70510}"/>
              </a:ext>
            </a:extLst>
          </p:cNvPr>
          <p:cNvSpPr>
            <a:spLocks noGrp="1"/>
          </p:cNvSpPr>
          <p:nvPr>
            <p:ph type="title"/>
          </p:nvPr>
        </p:nvSpPr>
        <p:spPr>
          <a:xfrm>
            <a:off x="1456842" y="365125"/>
            <a:ext cx="9896958" cy="1325563"/>
          </a:xfrm>
        </p:spPr>
        <p:txBody>
          <a:bodyPr/>
          <a:lstStyle/>
          <a:p>
            <a:r>
              <a:rPr lang="en-US" dirty="0"/>
              <a:t>Resources</a:t>
            </a:r>
          </a:p>
        </p:txBody>
      </p:sp>
      <p:sp>
        <p:nvSpPr>
          <p:cNvPr id="3" name="Content Placeholder 2">
            <a:extLst>
              <a:ext uri="{FF2B5EF4-FFF2-40B4-BE49-F238E27FC236}">
                <a16:creationId xmlns:a16="http://schemas.microsoft.com/office/drawing/2014/main" id="{EEC7E712-56A9-B40A-45C5-95C0E46C1831}"/>
              </a:ext>
            </a:extLst>
          </p:cNvPr>
          <p:cNvSpPr>
            <a:spLocks noGrp="1"/>
          </p:cNvSpPr>
          <p:nvPr>
            <p:ph idx="1"/>
          </p:nvPr>
        </p:nvSpPr>
        <p:spPr>
          <a:xfrm>
            <a:off x="1456842" y="1825625"/>
            <a:ext cx="9896958" cy="4351338"/>
          </a:xfrm>
        </p:spPr>
        <p:txBody>
          <a:bodyPr/>
          <a:lstStyle/>
          <a:p>
            <a:r>
              <a:rPr lang="en-US" dirty="0"/>
              <a:t>Farm Aid – Call 617-354-2922 from 9 am to 5 pm eastern; they have Spanish speaking personnel</a:t>
            </a:r>
          </a:p>
          <a:p>
            <a:r>
              <a:rPr lang="en-US" dirty="0"/>
              <a:t>Cooperative Extension in your county – go to </a:t>
            </a:r>
            <a:r>
              <a:rPr lang="en-US" dirty="0">
                <a:hlinkClick r:id="rId3"/>
              </a:rPr>
              <a:t>https://www.uaex.uada.edu/about-extension/united-states-extension-offices.aspx</a:t>
            </a:r>
            <a:r>
              <a:rPr lang="en-US" dirty="0"/>
              <a:t>  and type in your state and county</a:t>
            </a:r>
          </a:p>
          <a:p>
            <a:r>
              <a:rPr lang="en-US" dirty="0"/>
              <a:t>Cultivemos - </a:t>
            </a:r>
            <a:r>
              <a:rPr lang="en-US" dirty="0">
                <a:hlinkClick r:id="rId4"/>
              </a:rPr>
              <a:t>https://www.youngfarmers.org/</a:t>
            </a:r>
            <a:r>
              <a:rPr lang="en-US">
                <a:hlinkClick r:id="rId4"/>
              </a:rPr>
              <a:t>cultivemos/</a:t>
            </a:r>
            <a:endParaRPr lang="en-US"/>
          </a:p>
          <a:p>
            <a:r>
              <a:rPr lang="en-US"/>
              <a:t>Consumer Financial Protection Bureau – lots of information about banking, credit, and financial management </a:t>
            </a:r>
            <a:r>
              <a:rPr lang="en-US">
                <a:hlinkClick r:id="rId5"/>
              </a:rPr>
              <a:t>https://www.consumerfinance.gov/</a:t>
            </a:r>
            <a:endParaRPr lang="en-US"/>
          </a:p>
          <a:p>
            <a:endParaRPr lang="en-US" dirty="0"/>
          </a:p>
          <a:p>
            <a:endParaRPr lang="en-US" dirty="0"/>
          </a:p>
        </p:txBody>
      </p:sp>
    </p:spTree>
    <p:extLst>
      <p:ext uri="{BB962C8B-B14F-4D97-AF65-F5344CB8AC3E}">
        <p14:creationId xmlns:p14="http://schemas.microsoft.com/office/powerpoint/2010/main" val="3403204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CD8E893F-0612-46CC-8DC2-5C313BE1CE2A}"/>
              </a:ext>
            </a:extLst>
          </p:cNvPr>
          <p:cNvPicPr>
            <a:picLocks noGrp="1" noChangeAspect="1"/>
          </p:cNvPicPr>
          <p:nvPr>
            <p:ph idx="4294967295"/>
          </p:nvPr>
        </p:nvPicPr>
        <p:blipFill>
          <a:blip r:embed="rId3"/>
          <a:stretch>
            <a:fillRect/>
          </a:stretch>
        </p:blipFill>
        <p:spPr>
          <a:xfrm>
            <a:off x="1236132" y="1017267"/>
            <a:ext cx="10647863" cy="5272407"/>
          </a:xfrm>
          <a:prstGeom prst="rect">
            <a:avLst/>
          </a:prstGeom>
        </p:spPr>
      </p:pic>
      <p:sp>
        <p:nvSpPr>
          <p:cNvPr id="2" name="TextBox 1">
            <a:extLst>
              <a:ext uri="{FF2B5EF4-FFF2-40B4-BE49-F238E27FC236}">
                <a16:creationId xmlns:a16="http://schemas.microsoft.com/office/drawing/2014/main" id="{8D70053B-F19A-84BC-DC0E-E4778894D83B}"/>
              </a:ext>
            </a:extLst>
          </p:cNvPr>
          <p:cNvSpPr txBox="1"/>
          <p:nvPr/>
        </p:nvSpPr>
        <p:spPr>
          <a:xfrm>
            <a:off x="1913467" y="0"/>
            <a:ext cx="6942666" cy="707886"/>
          </a:xfrm>
          <a:prstGeom prst="rect">
            <a:avLst/>
          </a:prstGeom>
          <a:noFill/>
        </p:spPr>
        <p:txBody>
          <a:bodyPr wrap="square" rtlCol="0">
            <a:spAutoFit/>
          </a:bodyPr>
          <a:lstStyle/>
          <a:p>
            <a:r>
              <a:rPr lang="en-US" sz="4000" dirty="0"/>
              <a:t>Acknowledgements:</a:t>
            </a:r>
          </a:p>
        </p:txBody>
      </p:sp>
    </p:spTree>
    <p:extLst>
      <p:ext uri="{BB962C8B-B14F-4D97-AF65-F5344CB8AC3E}">
        <p14:creationId xmlns:p14="http://schemas.microsoft.com/office/powerpoint/2010/main" val="3341264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D43DC-E614-4F70-90D1-1C8E556DD911}"/>
              </a:ext>
            </a:extLst>
          </p:cNvPr>
          <p:cNvSpPr>
            <a:spLocks noGrp="1"/>
          </p:cNvSpPr>
          <p:nvPr>
            <p:ph type="title"/>
          </p:nvPr>
        </p:nvSpPr>
        <p:spPr>
          <a:xfrm>
            <a:off x="838200" y="365125"/>
            <a:ext cx="10515600" cy="1867436"/>
          </a:xfrm>
        </p:spPr>
        <p:txBody>
          <a:bodyPr>
            <a:noAutofit/>
          </a:bodyPr>
          <a:lstStyle/>
          <a:p>
            <a:pPr algn="ctr"/>
            <a:r>
              <a:rPr lang="en-US" sz="4400" b="1" dirty="0">
                <a:solidFill>
                  <a:schemeClr val="accent6">
                    <a:lumMod val="50000"/>
                  </a:schemeClr>
                </a:solidFill>
              </a:rPr>
              <a:t>Managing Finances</a:t>
            </a:r>
            <a:br>
              <a:rPr lang="en-US" sz="4400" b="1" dirty="0">
                <a:solidFill>
                  <a:schemeClr val="accent6">
                    <a:lumMod val="50000"/>
                  </a:schemeClr>
                </a:solidFill>
              </a:rPr>
            </a:br>
            <a:r>
              <a:rPr lang="en-US" sz="4400" b="1" dirty="0">
                <a:solidFill>
                  <a:schemeClr val="accent6">
                    <a:lumMod val="50000"/>
                  </a:schemeClr>
                </a:solidFill>
              </a:rPr>
              <a:t>Creating a Spending Plan</a:t>
            </a:r>
          </a:p>
        </p:txBody>
      </p:sp>
      <p:sp>
        <p:nvSpPr>
          <p:cNvPr id="3" name="Content Placeholder 2">
            <a:extLst>
              <a:ext uri="{FF2B5EF4-FFF2-40B4-BE49-F238E27FC236}">
                <a16:creationId xmlns:a16="http://schemas.microsoft.com/office/drawing/2014/main" id="{5F0CC134-260D-4174-BDBF-03D5879036A5}"/>
              </a:ext>
            </a:extLst>
          </p:cNvPr>
          <p:cNvSpPr>
            <a:spLocks noGrp="1"/>
          </p:cNvSpPr>
          <p:nvPr>
            <p:ph idx="1"/>
          </p:nvPr>
        </p:nvSpPr>
        <p:spPr>
          <a:xfrm>
            <a:off x="1557866" y="2232561"/>
            <a:ext cx="9795933" cy="3944401"/>
          </a:xfrm>
        </p:spPr>
        <p:txBody>
          <a:bodyPr>
            <a:normAutofit/>
          </a:bodyPr>
          <a:lstStyle/>
          <a:p>
            <a:pPr marL="0" indent="0">
              <a:buNone/>
            </a:pPr>
            <a:r>
              <a:rPr lang="en-US" dirty="0"/>
              <a:t>Why Create a Spending Plan? </a:t>
            </a:r>
          </a:p>
          <a:p>
            <a:pPr marL="0" indent="0">
              <a:buNone/>
            </a:pPr>
            <a:r>
              <a:rPr lang="en-US" dirty="0"/>
              <a:t>Ensure that you can: </a:t>
            </a:r>
          </a:p>
          <a:p>
            <a:pPr lvl="1"/>
            <a:r>
              <a:rPr lang="en-US" sz="2800" dirty="0"/>
              <a:t>cover your basic living </a:t>
            </a:r>
            <a:r>
              <a:rPr lang="en-US" sz="2800" u="sng" dirty="0"/>
              <a:t>needs</a:t>
            </a:r>
          </a:p>
          <a:p>
            <a:pPr lvl="1"/>
            <a:r>
              <a:rPr lang="en-US" sz="2800" dirty="0"/>
              <a:t>care for your family</a:t>
            </a:r>
          </a:p>
          <a:p>
            <a:pPr lvl="1"/>
            <a:r>
              <a:rPr lang="en-US" sz="2800" dirty="0"/>
              <a:t>purchase items you </a:t>
            </a:r>
            <a:r>
              <a:rPr lang="en-US" sz="2800" u="sng" dirty="0"/>
              <a:t>want</a:t>
            </a:r>
          </a:p>
          <a:p>
            <a:pPr lvl="1"/>
            <a:r>
              <a:rPr lang="en-US" sz="2800" dirty="0"/>
              <a:t>pay financial </a:t>
            </a:r>
            <a:r>
              <a:rPr lang="en-US" sz="2800" u="sng" dirty="0"/>
              <a:t>obligations</a:t>
            </a:r>
            <a:r>
              <a:rPr lang="en-US" sz="2800" dirty="0"/>
              <a:t> or debts</a:t>
            </a:r>
          </a:p>
        </p:txBody>
      </p:sp>
    </p:spTree>
    <p:extLst>
      <p:ext uri="{BB962C8B-B14F-4D97-AF65-F5344CB8AC3E}">
        <p14:creationId xmlns:p14="http://schemas.microsoft.com/office/powerpoint/2010/main" val="4272121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2E9E5-FA52-405B-9C57-F05B16A36126}"/>
              </a:ext>
            </a:extLst>
          </p:cNvPr>
          <p:cNvSpPr>
            <a:spLocks noGrp="1"/>
          </p:cNvSpPr>
          <p:nvPr>
            <p:ph type="title"/>
          </p:nvPr>
        </p:nvSpPr>
        <p:spPr/>
        <p:txBody>
          <a:bodyPr>
            <a:normAutofit/>
          </a:bodyPr>
          <a:lstStyle/>
          <a:p>
            <a:pPr algn="ctr"/>
            <a:r>
              <a:rPr lang="en-US" b="1" dirty="0">
                <a:solidFill>
                  <a:schemeClr val="accent6">
                    <a:lumMod val="50000"/>
                  </a:schemeClr>
                </a:solidFill>
              </a:rPr>
              <a:t>What Type of Expenses Will I Have?</a:t>
            </a:r>
          </a:p>
        </p:txBody>
      </p:sp>
      <p:sp>
        <p:nvSpPr>
          <p:cNvPr id="3" name="Content Placeholder 2">
            <a:extLst>
              <a:ext uri="{FF2B5EF4-FFF2-40B4-BE49-F238E27FC236}">
                <a16:creationId xmlns:a16="http://schemas.microsoft.com/office/drawing/2014/main" id="{6DD4CBD9-5291-44C0-8064-11CEF0A180B0}"/>
              </a:ext>
            </a:extLst>
          </p:cNvPr>
          <p:cNvSpPr>
            <a:spLocks noGrp="1"/>
          </p:cNvSpPr>
          <p:nvPr>
            <p:ph sz="half" idx="1"/>
          </p:nvPr>
        </p:nvSpPr>
        <p:spPr>
          <a:xfrm>
            <a:off x="1092199" y="1704976"/>
            <a:ext cx="6985001" cy="4964112"/>
          </a:xfrm>
        </p:spPr>
        <p:txBody>
          <a:bodyPr>
            <a:normAutofit fontScale="92500" lnSpcReduction="20000"/>
          </a:bodyPr>
          <a:lstStyle/>
          <a:p>
            <a:pPr marL="0" indent="0" algn="ctr" defTabSz="338138">
              <a:buNone/>
            </a:pPr>
            <a:r>
              <a:rPr lang="en-US" sz="2400" dirty="0"/>
              <a:t>Write Down Your Expenses</a:t>
            </a:r>
          </a:p>
          <a:p>
            <a:pPr marL="287338" indent="-7938">
              <a:buNone/>
            </a:pPr>
            <a:r>
              <a:rPr lang="en-US" sz="2400" dirty="0"/>
              <a:t>	What type?</a:t>
            </a:r>
          </a:p>
          <a:p>
            <a:pPr marL="508000" lvl="2"/>
            <a:r>
              <a:rPr lang="en-US" sz="2400" u="sng" dirty="0"/>
              <a:t>Fixed expenses </a:t>
            </a:r>
            <a:r>
              <a:rPr lang="en-US" sz="2400" dirty="0"/>
              <a:t>- stays the same each month (Examples: car, rent)</a:t>
            </a:r>
          </a:p>
          <a:p>
            <a:pPr marL="508000" lvl="2"/>
            <a:r>
              <a:rPr lang="en-US" sz="2400" u="sng" dirty="0"/>
              <a:t>Flexible</a:t>
            </a:r>
            <a:r>
              <a:rPr lang="en-US" sz="2400" dirty="0"/>
              <a:t>- changes depending on your spending (Examples: food, gas, medical)</a:t>
            </a:r>
          </a:p>
          <a:p>
            <a:pPr marL="508000" lvl="2"/>
            <a:r>
              <a:rPr lang="en-US" sz="2400" u="sng" dirty="0"/>
              <a:t>Periodic</a:t>
            </a:r>
            <a:r>
              <a:rPr lang="en-US" sz="2400" dirty="0"/>
              <a:t>- happens only occasionally throughout the year (Examples: car inspection, haircut)</a:t>
            </a:r>
          </a:p>
          <a:p>
            <a:pPr marL="508000" lvl="2"/>
            <a:r>
              <a:rPr lang="en-US" sz="2400" u="sng" dirty="0"/>
              <a:t>Unexpected </a:t>
            </a:r>
            <a:r>
              <a:rPr lang="en-US" sz="2400" dirty="0"/>
              <a:t>– unplanned expenses (Examples: doctor’s visit, car repairs)</a:t>
            </a:r>
          </a:p>
          <a:p>
            <a:pPr marL="508000" lvl="2"/>
            <a:r>
              <a:rPr lang="en-US" sz="2400" dirty="0"/>
              <a:t>Spending Categories – are groupings of similar types of expenses (Examples: debt, savings goals, medical, utilities, insurance)</a:t>
            </a:r>
          </a:p>
          <a:p>
            <a:pPr marL="287338" indent="-117475">
              <a:buNone/>
            </a:pPr>
            <a:r>
              <a:rPr lang="en-US" sz="2400" dirty="0"/>
              <a:t>	How often do these expenses occur?</a:t>
            </a:r>
          </a:p>
          <a:p>
            <a:pPr marL="508000" lvl="2"/>
            <a:r>
              <a:rPr lang="en-US" sz="2400" dirty="0"/>
              <a:t>Weekly-gas, food</a:t>
            </a:r>
          </a:p>
          <a:p>
            <a:pPr marL="508000" lvl="2"/>
            <a:r>
              <a:rPr lang="en-US" sz="2400" dirty="0"/>
              <a:t>Monthly- car payment, rent </a:t>
            </a:r>
          </a:p>
          <a:p>
            <a:pPr marL="508000" lvl="2"/>
            <a:r>
              <a:rPr lang="en-US" sz="2400" dirty="0"/>
              <a:t>Quarterly- car insurance, life insurance</a:t>
            </a:r>
          </a:p>
          <a:p>
            <a:pPr marL="508000" lvl="2"/>
            <a:endParaRPr lang="en-US" dirty="0"/>
          </a:p>
          <a:p>
            <a:pPr lvl="2"/>
            <a:endParaRPr lang="en-US" dirty="0"/>
          </a:p>
        </p:txBody>
      </p:sp>
      <p:pic>
        <p:nvPicPr>
          <p:cNvPr id="5" name="Content Placeholder 4">
            <a:extLst>
              <a:ext uri="{FF2B5EF4-FFF2-40B4-BE49-F238E27FC236}">
                <a16:creationId xmlns:a16="http://schemas.microsoft.com/office/drawing/2014/main" id="{B021825C-6A08-4FDA-AAAE-DBAA2119E254}"/>
              </a:ext>
            </a:extLst>
          </p:cNvPr>
          <p:cNvPicPr>
            <a:picLocks noGrp="1" noChangeAspect="1"/>
          </p:cNvPicPr>
          <p:nvPr>
            <p:ph sz="half" idx="2"/>
          </p:nvPr>
        </p:nvPicPr>
        <p:blipFill>
          <a:blip r:embed="rId3"/>
          <a:stretch>
            <a:fillRect/>
          </a:stretch>
        </p:blipFill>
        <p:spPr>
          <a:xfrm>
            <a:off x="8331201" y="1978726"/>
            <a:ext cx="3202850" cy="2900547"/>
          </a:xfrm>
          <a:prstGeom prst="rect">
            <a:avLst/>
          </a:prstGeom>
        </p:spPr>
      </p:pic>
    </p:spTree>
    <p:extLst>
      <p:ext uri="{BB962C8B-B14F-4D97-AF65-F5344CB8AC3E}">
        <p14:creationId xmlns:p14="http://schemas.microsoft.com/office/powerpoint/2010/main" val="724410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2333A-F2AD-4D0E-8E23-46F4C26C21D4}"/>
              </a:ext>
            </a:extLst>
          </p:cNvPr>
          <p:cNvSpPr>
            <a:spLocks noGrp="1"/>
          </p:cNvSpPr>
          <p:nvPr>
            <p:ph type="title"/>
          </p:nvPr>
        </p:nvSpPr>
        <p:spPr>
          <a:xfrm>
            <a:off x="838200" y="136566"/>
            <a:ext cx="10515600" cy="849086"/>
          </a:xfrm>
        </p:spPr>
        <p:txBody>
          <a:bodyPr/>
          <a:lstStyle/>
          <a:p>
            <a:pPr algn="ctr"/>
            <a:r>
              <a:rPr lang="en-US" b="1" dirty="0">
                <a:solidFill>
                  <a:schemeClr val="accent6">
                    <a:lumMod val="50000"/>
                  </a:schemeClr>
                </a:solidFill>
              </a:rPr>
              <a:t>Meet Dani - A Case Story </a:t>
            </a:r>
          </a:p>
        </p:txBody>
      </p:sp>
      <p:sp>
        <p:nvSpPr>
          <p:cNvPr id="3" name="Content Placeholder 2">
            <a:extLst>
              <a:ext uri="{FF2B5EF4-FFF2-40B4-BE49-F238E27FC236}">
                <a16:creationId xmlns:a16="http://schemas.microsoft.com/office/drawing/2014/main" id="{FCD96ACD-144F-4D04-8634-EB457CD2A59B}"/>
              </a:ext>
            </a:extLst>
          </p:cNvPr>
          <p:cNvSpPr>
            <a:spLocks noGrp="1"/>
          </p:cNvSpPr>
          <p:nvPr>
            <p:ph idx="1"/>
          </p:nvPr>
        </p:nvSpPr>
        <p:spPr>
          <a:xfrm>
            <a:off x="1354666" y="985652"/>
            <a:ext cx="9041664" cy="5735782"/>
          </a:xfrm>
        </p:spPr>
        <p:txBody>
          <a:bodyPr>
            <a:normAutofit fontScale="92500" lnSpcReduction="20000"/>
          </a:bodyPr>
          <a:lstStyle/>
          <a:p>
            <a:pPr marL="0" marR="0" indent="0">
              <a:spcBef>
                <a:spcPts val="0"/>
              </a:spcBef>
              <a:spcAft>
                <a:spcPts val="0"/>
              </a:spcAft>
              <a:buNone/>
            </a:pPr>
            <a:endParaRPr lang="en-US" sz="2400" dirty="0">
              <a:ea typeface="Calibri" panose="020F0502020204030204" pitchFamily="34" charset="0"/>
              <a:cs typeface="Times New Roman" panose="02020603050405020304" pitchFamily="18" charset="0"/>
            </a:endParaRPr>
          </a:p>
          <a:p>
            <a:pPr>
              <a:spcBef>
                <a:spcPts val="0"/>
              </a:spcBef>
            </a:pPr>
            <a:r>
              <a:rPr lang="en-US" sz="2500" dirty="0">
                <a:ea typeface="Calibri" panose="020F0502020204030204" pitchFamily="34" charset="0"/>
                <a:cs typeface="Times New Roman" panose="02020603050405020304" pitchFamily="18" charset="0"/>
              </a:rPr>
              <a:t>Dani  lives in the U.S part-time and has family in his/her home country.  Dani  has come to the U.S. to help support his/her family and pay down some debt that occurred coming to the United States.  Weekly </a:t>
            </a:r>
            <a:r>
              <a:rPr lang="en-US" sz="2500" b="1" dirty="0">
                <a:ea typeface="Calibri" panose="020F0502020204030204" pitchFamily="34" charset="0"/>
                <a:cs typeface="Times New Roman" panose="02020603050405020304" pitchFamily="18" charset="0"/>
              </a:rPr>
              <a:t>gross wages</a:t>
            </a:r>
            <a:r>
              <a:rPr lang="en-US" sz="2500" dirty="0">
                <a:ea typeface="Calibri" panose="020F0502020204030204" pitchFamily="34" charset="0"/>
                <a:cs typeface="Times New Roman" panose="02020603050405020304" pitchFamily="18" charset="0"/>
              </a:rPr>
              <a:t> are $450. </a:t>
            </a:r>
          </a:p>
          <a:p>
            <a:pPr>
              <a:spcBef>
                <a:spcPts val="0"/>
              </a:spcBef>
            </a:pPr>
            <a:endParaRPr lang="en-US" sz="2500" dirty="0">
              <a:ea typeface="Calibri" panose="020F0502020204030204" pitchFamily="34" charset="0"/>
              <a:cs typeface="Times New Roman" panose="02020603050405020304" pitchFamily="18" charset="0"/>
            </a:endParaRPr>
          </a:p>
          <a:p>
            <a:pPr>
              <a:spcBef>
                <a:spcPts val="0"/>
              </a:spcBef>
            </a:pPr>
            <a:r>
              <a:rPr lang="en-US" sz="2500" dirty="0">
                <a:ea typeface="Calibri" panose="020F0502020204030204" pitchFamily="34" charset="0"/>
                <a:cs typeface="Times New Roman" panose="02020603050405020304" pitchFamily="18" charset="0"/>
              </a:rPr>
              <a:t>Dani  shares a house with other farmworkers; they share the housing expenses. One of the housemates owns a car and often drives Dani  to the store or into town when needed. Dani  contributes by helping to pay some of the gas cost each week.</a:t>
            </a:r>
          </a:p>
          <a:p>
            <a:pPr>
              <a:spcBef>
                <a:spcPts val="0"/>
              </a:spcBef>
            </a:pPr>
            <a:endParaRPr lang="en-US" sz="2500" dirty="0">
              <a:ea typeface="Calibri" panose="020F0502020204030204" pitchFamily="34" charset="0"/>
              <a:cs typeface="Times New Roman" panose="02020603050405020304" pitchFamily="18" charset="0"/>
            </a:endParaRPr>
          </a:p>
          <a:p>
            <a:pPr>
              <a:spcBef>
                <a:spcPts val="0"/>
              </a:spcBef>
            </a:pPr>
            <a:r>
              <a:rPr lang="en-US" sz="2500" dirty="0">
                <a:ea typeface="Calibri" panose="020F0502020204030204" pitchFamily="34" charset="0"/>
                <a:cs typeface="Times New Roman" panose="02020603050405020304" pitchFamily="18" charset="0"/>
              </a:rPr>
              <a:t>Food can be prepared in the home; sometimes the housemates cook together, and sometimes they prepare meals for breakfast, snacks, and lunch for just themselves.</a:t>
            </a:r>
          </a:p>
          <a:p>
            <a:pPr marL="0" indent="0">
              <a:spcBef>
                <a:spcPts val="0"/>
              </a:spcBef>
              <a:buNone/>
            </a:pPr>
            <a:r>
              <a:rPr lang="en-US" sz="2500" dirty="0">
                <a:ea typeface="Calibri" panose="020F0502020204030204" pitchFamily="34" charset="0"/>
                <a:cs typeface="Times New Roman" panose="02020603050405020304" pitchFamily="18" charset="0"/>
              </a:rPr>
              <a:t> </a:t>
            </a:r>
          </a:p>
          <a:p>
            <a:pPr>
              <a:spcBef>
                <a:spcPts val="0"/>
              </a:spcBef>
            </a:pPr>
            <a:r>
              <a:rPr lang="en-US" sz="2500" dirty="0">
                <a:ea typeface="Calibri" panose="020F0502020204030204" pitchFamily="34" charset="0"/>
                <a:cs typeface="Times New Roman" panose="02020603050405020304" pitchFamily="18" charset="0"/>
              </a:rPr>
              <a:t>Two months ago, Dani  hurt his/her back and had to go to the doctor for a visit and medicine.</a:t>
            </a:r>
          </a:p>
          <a:p>
            <a:pPr>
              <a:spcBef>
                <a:spcPts val="0"/>
              </a:spcBef>
            </a:pPr>
            <a:endParaRPr lang="en-US" sz="2500" dirty="0">
              <a:ea typeface="Calibri" panose="020F0502020204030204" pitchFamily="34" charset="0"/>
              <a:cs typeface="Times New Roman" panose="02020603050405020304" pitchFamily="18" charset="0"/>
            </a:endParaRPr>
          </a:p>
          <a:p>
            <a:pPr>
              <a:spcBef>
                <a:spcPts val="0"/>
              </a:spcBef>
            </a:pPr>
            <a:r>
              <a:rPr lang="en-US" sz="2500" dirty="0">
                <a:ea typeface="Calibri" panose="020F0502020204030204" pitchFamily="34" charset="0"/>
                <a:cs typeface="Times New Roman" panose="02020603050405020304" pitchFamily="18" charset="0"/>
              </a:rPr>
              <a:t>Dani  wants to go home during the off-season to see his/her family and knows there will be transportation costs and gifts to purchase for family. There are other expenses too.</a:t>
            </a:r>
          </a:p>
          <a:p>
            <a:endParaRPr lang="en-US" dirty="0"/>
          </a:p>
        </p:txBody>
      </p:sp>
      <p:pic>
        <p:nvPicPr>
          <p:cNvPr id="6" name="Picture 5">
            <a:extLst>
              <a:ext uri="{FF2B5EF4-FFF2-40B4-BE49-F238E27FC236}">
                <a16:creationId xmlns:a16="http://schemas.microsoft.com/office/drawing/2014/main" id="{08B3E8A5-AD34-3644-AE58-88A5A72587DC}"/>
              </a:ext>
            </a:extLst>
          </p:cNvPr>
          <p:cNvPicPr>
            <a:picLocks noChangeAspect="1"/>
          </p:cNvPicPr>
          <p:nvPr/>
        </p:nvPicPr>
        <p:blipFill>
          <a:blip r:embed="rId3"/>
          <a:stretch>
            <a:fillRect/>
          </a:stretch>
        </p:blipFill>
        <p:spPr>
          <a:xfrm>
            <a:off x="10415839" y="1589532"/>
            <a:ext cx="1194059" cy="2505390"/>
          </a:xfrm>
          <a:prstGeom prst="rect">
            <a:avLst/>
          </a:prstGeom>
        </p:spPr>
      </p:pic>
    </p:spTree>
    <p:extLst>
      <p:ext uri="{BB962C8B-B14F-4D97-AF65-F5344CB8AC3E}">
        <p14:creationId xmlns:p14="http://schemas.microsoft.com/office/powerpoint/2010/main" val="305423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225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225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225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225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225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225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243D8-2AF1-42E1-BEB9-9EBA627E201E}"/>
              </a:ext>
            </a:extLst>
          </p:cNvPr>
          <p:cNvSpPr>
            <a:spLocks noGrp="1"/>
          </p:cNvSpPr>
          <p:nvPr>
            <p:ph type="title"/>
          </p:nvPr>
        </p:nvSpPr>
        <p:spPr>
          <a:xfrm>
            <a:off x="1554480" y="561745"/>
            <a:ext cx="9799320" cy="820208"/>
          </a:xfrm>
        </p:spPr>
        <p:txBody>
          <a:bodyPr>
            <a:normAutofit fontScale="90000"/>
          </a:bodyPr>
          <a:lstStyle/>
          <a:p>
            <a:pPr algn="ctr"/>
            <a:r>
              <a:rPr lang="en-US" b="1" dirty="0">
                <a:solidFill>
                  <a:schemeClr val="accent6">
                    <a:lumMod val="50000"/>
                  </a:schemeClr>
                </a:solidFill>
              </a:rPr>
              <a:t>How Do I Create a Spending Plan?</a:t>
            </a:r>
            <a:br>
              <a:rPr lang="en-US" b="1" dirty="0">
                <a:solidFill>
                  <a:schemeClr val="accent6">
                    <a:lumMod val="50000"/>
                  </a:schemeClr>
                </a:solidFill>
              </a:rPr>
            </a:br>
            <a:r>
              <a:rPr lang="en-US" b="1" dirty="0">
                <a:solidFill>
                  <a:schemeClr val="accent6">
                    <a:lumMod val="50000"/>
                  </a:schemeClr>
                </a:solidFill>
              </a:rPr>
              <a:t>Start by Gathering Spending Information</a:t>
            </a:r>
          </a:p>
        </p:txBody>
      </p:sp>
      <p:sp>
        <p:nvSpPr>
          <p:cNvPr id="3" name="Content Placeholder 2">
            <a:extLst>
              <a:ext uri="{FF2B5EF4-FFF2-40B4-BE49-F238E27FC236}">
                <a16:creationId xmlns:a16="http://schemas.microsoft.com/office/drawing/2014/main" id="{145FD8E0-70D1-4A77-8705-6F609356AE18}"/>
              </a:ext>
            </a:extLst>
          </p:cNvPr>
          <p:cNvSpPr>
            <a:spLocks noGrp="1"/>
          </p:cNvSpPr>
          <p:nvPr>
            <p:ph idx="1"/>
          </p:nvPr>
        </p:nvSpPr>
        <p:spPr>
          <a:xfrm>
            <a:off x="1196340" y="1660203"/>
            <a:ext cx="10157460" cy="4775200"/>
          </a:xfrm>
        </p:spPr>
        <p:txBody>
          <a:bodyPr>
            <a:normAutofit fontScale="77500" lnSpcReduction="20000"/>
          </a:bodyPr>
          <a:lstStyle/>
          <a:p>
            <a:pPr marL="514350" lvl="0" indent="-514350">
              <a:buFont typeface="+mj-lt"/>
              <a:buAutoNum type="arabicPeriod"/>
            </a:pPr>
            <a:r>
              <a:rPr lang="en-US" dirty="0"/>
              <a:t>Choose your spending plan based on the week, pay period, or monthly time frame. </a:t>
            </a:r>
          </a:p>
          <a:p>
            <a:pPr marL="514350" lvl="0" indent="-514350">
              <a:buFont typeface="+mj-lt"/>
              <a:buAutoNum type="arabicPeriod"/>
            </a:pPr>
            <a:r>
              <a:rPr lang="en-US" dirty="0"/>
              <a:t>Find or create a tool to help you organize your spending plan. (A monthly plan is in your packet).</a:t>
            </a:r>
          </a:p>
          <a:p>
            <a:pPr marL="514350" lvl="0" indent="-514350">
              <a:buFont typeface="+mj-lt"/>
              <a:buAutoNum type="arabicPeriod"/>
            </a:pPr>
            <a:r>
              <a:rPr lang="en-US" dirty="0"/>
              <a:t>Identify your income from all sources.</a:t>
            </a:r>
          </a:p>
          <a:p>
            <a:pPr marL="514350" lvl="0" indent="-514350">
              <a:buFont typeface="+mj-lt"/>
              <a:buAutoNum type="arabicPeriod"/>
            </a:pPr>
            <a:r>
              <a:rPr lang="en-US" dirty="0"/>
              <a:t>Identify the expenses that are deducted or automatically taken out of your pay. This may include taxes and employer benefits (for example, health insurance or disability insurance). </a:t>
            </a:r>
          </a:p>
          <a:p>
            <a:pPr marL="514350" lvl="0" indent="-514350">
              <a:buFont typeface="+mj-lt"/>
              <a:buAutoNum type="arabicPeriod"/>
            </a:pPr>
            <a:r>
              <a:rPr lang="en-US" dirty="0"/>
              <a:t>List the types of fixed expenses and obligations and the amounts.</a:t>
            </a:r>
          </a:p>
          <a:p>
            <a:pPr marL="514350" lvl="0" indent="-514350">
              <a:buFont typeface="+mj-lt"/>
              <a:buAutoNum type="arabicPeriod"/>
            </a:pPr>
            <a:r>
              <a:rPr lang="en-US" dirty="0"/>
              <a:t>List the types of flexible expenses and the estimated amount you need to save for your needs and your goals. Examples include food, gas for a vehicle, clothing or unexpected costs like health care costs, auto repairs, or  savings goals like travel home to visit family.</a:t>
            </a:r>
          </a:p>
          <a:p>
            <a:pPr marL="514350" lvl="0" indent="-514350">
              <a:buFont typeface="+mj-lt"/>
              <a:buAutoNum type="arabicPeriod"/>
            </a:pPr>
            <a:r>
              <a:rPr lang="en-US" dirty="0"/>
              <a:t>List the expenses and the amounts you need to set aside for periodic expenses that you know you will have. Examples could include medications, clothing, auto repairs, or auto insurance.</a:t>
            </a:r>
          </a:p>
        </p:txBody>
      </p:sp>
    </p:spTree>
    <p:extLst>
      <p:ext uri="{BB962C8B-B14F-4D97-AF65-F5344CB8AC3E}">
        <p14:creationId xmlns:p14="http://schemas.microsoft.com/office/powerpoint/2010/main" val="238049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2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20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20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20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20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200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200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D14095-04B9-4294-8CFD-9270BCA47AA5}"/>
              </a:ext>
            </a:extLst>
          </p:cNvPr>
          <p:cNvSpPr>
            <a:spLocks noGrp="1"/>
          </p:cNvSpPr>
          <p:nvPr>
            <p:ph type="title"/>
          </p:nvPr>
        </p:nvSpPr>
        <p:spPr/>
        <p:txBody>
          <a:bodyPr/>
          <a:lstStyle/>
          <a:p>
            <a:pPr algn="ctr"/>
            <a:r>
              <a:rPr lang="en-US" b="1" dirty="0">
                <a:solidFill>
                  <a:schemeClr val="accent6">
                    <a:lumMod val="50000"/>
                  </a:schemeClr>
                </a:solidFill>
              </a:rPr>
              <a:t>Dani </a:t>
            </a:r>
            <a:r>
              <a:rPr lang="en-US" dirty="0">
                <a:solidFill>
                  <a:schemeClr val="accent6">
                    <a:lumMod val="50000"/>
                  </a:schemeClr>
                </a:solidFill>
              </a:rPr>
              <a:t>Wrote Down </a:t>
            </a:r>
            <a:r>
              <a:rPr lang="en-US" b="1" dirty="0">
                <a:solidFill>
                  <a:schemeClr val="accent6">
                    <a:lumMod val="50000"/>
                  </a:schemeClr>
                </a:solidFill>
              </a:rPr>
              <a:t>Expenses </a:t>
            </a:r>
            <a:br>
              <a:rPr lang="en-US" b="1" dirty="0">
                <a:solidFill>
                  <a:schemeClr val="accent6">
                    <a:lumMod val="50000"/>
                  </a:schemeClr>
                </a:solidFill>
              </a:rPr>
            </a:br>
            <a:r>
              <a:rPr lang="en-US" b="1" dirty="0">
                <a:solidFill>
                  <a:schemeClr val="accent6">
                    <a:lumMod val="50000"/>
                  </a:schemeClr>
                </a:solidFill>
              </a:rPr>
              <a:t>Organized in Spending Categories:</a:t>
            </a:r>
            <a:endParaRPr lang="en-US" dirty="0">
              <a:solidFill>
                <a:schemeClr val="accent6">
                  <a:lumMod val="50000"/>
                </a:schemeClr>
              </a:solidFill>
            </a:endParaRPr>
          </a:p>
        </p:txBody>
      </p:sp>
      <p:pic>
        <p:nvPicPr>
          <p:cNvPr id="6" name="Content Placeholder 5">
            <a:extLst>
              <a:ext uri="{FF2B5EF4-FFF2-40B4-BE49-F238E27FC236}">
                <a16:creationId xmlns:a16="http://schemas.microsoft.com/office/drawing/2014/main" id="{678115B9-403B-40B4-81C0-4509D4D46C86}"/>
              </a:ext>
            </a:extLst>
          </p:cNvPr>
          <p:cNvPicPr>
            <a:picLocks noGrp="1" noChangeAspect="1"/>
          </p:cNvPicPr>
          <p:nvPr>
            <p:ph idx="1"/>
          </p:nvPr>
        </p:nvPicPr>
        <p:blipFill>
          <a:blip r:embed="rId3"/>
          <a:stretch>
            <a:fillRect/>
          </a:stretch>
        </p:blipFill>
        <p:spPr>
          <a:xfrm>
            <a:off x="1502129" y="1823962"/>
            <a:ext cx="9904021" cy="4346367"/>
          </a:xfrm>
          <a:prstGeom prst="rect">
            <a:avLst/>
          </a:prstGeom>
        </p:spPr>
      </p:pic>
    </p:spTree>
    <p:extLst>
      <p:ext uri="{BB962C8B-B14F-4D97-AF65-F5344CB8AC3E}">
        <p14:creationId xmlns:p14="http://schemas.microsoft.com/office/powerpoint/2010/main" val="1494702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9048E-4696-4E6F-9EC0-5002772CF36B}"/>
              </a:ext>
            </a:extLst>
          </p:cNvPr>
          <p:cNvSpPr>
            <a:spLocks noGrp="1"/>
          </p:cNvSpPr>
          <p:nvPr>
            <p:ph type="title"/>
          </p:nvPr>
        </p:nvSpPr>
        <p:spPr>
          <a:xfrm>
            <a:off x="1066800" y="1744133"/>
            <a:ext cx="3098800" cy="1920725"/>
          </a:xfrm>
        </p:spPr>
        <p:txBody>
          <a:bodyPr>
            <a:normAutofit/>
          </a:bodyPr>
          <a:lstStyle/>
          <a:p>
            <a:pPr marL="0" marR="91440" algn="ctr">
              <a:spcBef>
                <a:spcPts val="0"/>
              </a:spcBef>
              <a:spcAft>
                <a:spcPts val="0"/>
              </a:spcAft>
              <a:tabLst>
                <a:tab pos="-735965" algn="l"/>
                <a:tab pos="-457200" algn="l"/>
                <a:tab pos="0" algn="l"/>
                <a:tab pos="228600" algn="l"/>
                <a:tab pos="457200" algn="l"/>
                <a:tab pos="914400" algn="l"/>
                <a:tab pos="1371600" algn="l"/>
                <a:tab pos="1714500" algn="l"/>
                <a:tab pos="1828800" algn="l"/>
                <a:tab pos="1943100" algn="l"/>
                <a:tab pos="2286000" algn="l"/>
                <a:tab pos="2743200" algn="l"/>
                <a:tab pos="3200400" algn="l"/>
                <a:tab pos="3657600" algn="l"/>
                <a:tab pos="4114800" algn="l"/>
                <a:tab pos="4572000" algn="l"/>
                <a:tab pos="4800600" algn="l"/>
                <a:tab pos="5029200" algn="l"/>
                <a:tab pos="5372100" algn="l"/>
                <a:tab pos="5486400" algn="l"/>
                <a:tab pos="5943600" algn="l"/>
                <a:tab pos="6400800" algn="l"/>
              </a:tabLst>
            </a:pPr>
            <a:r>
              <a:rPr lang="en-US" b="1"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t>Dani’s </a:t>
            </a:r>
            <a:br>
              <a:rPr lang="en-US" b="1"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br>
            <a:r>
              <a:rPr lang="en-US" b="1" dirty="0">
                <a:solidFill>
                  <a:schemeClr val="accent6">
                    <a:lumMod val="50000"/>
                  </a:schemeClr>
                </a:solidFill>
                <a:latin typeface="Arial" panose="020B0604020202020204" pitchFamily="34" charset="0"/>
                <a:ea typeface="Times New Roman" panose="02020603050405020304" pitchFamily="18" charset="0"/>
                <a:cs typeface="Times New Roman" panose="02020603050405020304" pitchFamily="18" charset="0"/>
              </a:rPr>
              <a:t>Monthly Expenses</a:t>
            </a:r>
            <a:endParaRPr lang="en-US" dirty="0"/>
          </a:p>
        </p:txBody>
      </p:sp>
      <p:pic>
        <p:nvPicPr>
          <p:cNvPr id="4" name="Content Placeholder 3">
            <a:extLst>
              <a:ext uri="{FF2B5EF4-FFF2-40B4-BE49-F238E27FC236}">
                <a16:creationId xmlns:a16="http://schemas.microsoft.com/office/drawing/2014/main" id="{8C3E04CE-7D16-484D-82FD-BEF45E3ECB5F}"/>
              </a:ext>
            </a:extLst>
          </p:cNvPr>
          <p:cNvPicPr>
            <a:picLocks noGrp="1" noChangeAspect="1"/>
          </p:cNvPicPr>
          <p:nvPr>
            <p:ph idx="1"/>
          </p:nvPr>
        </p:nvPicPr>
        <p:blipFill>
          <a:blip r:embed="rId3"/>
          <a:stretch>
            <a:fillRect/>
          </a:stretch>
        </p:blipFill>
        <p:spPr>
          <a:xfrm>
            <a:off x="4275573" y="633149"/>
            <a:ext cx="7501658" cy="6063417"/>
          </a:xfrm>
          <a:prstGeom prst="rect">
            <a:avLst/>
          </a:prstGeom>
        </p:spPr>
      </p:pic>
    </p:spTree>
    <p:extLst>
      <p:ext uri="{BB962C8B-B14F-4D97-AF65-F5344CB8AC3E}">
        <p14:creationId xmlns:p14="http://schemas.microsoft.com/office/powerpoint/2010/main" val="3308575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EFA6C-FC7E-40C2-BCC7-5C9A570A3F19}"/>
              </a:ext>
            </a:extLst>
          </p:cNvPr>
          <p:cNvSpPr>
            <a:spLocks noGrp="1"/>
          </p:cNvSpPr>
          <p:nvPr>
            <p:ph type="title"/>
          </p:nvPr>
        </p:nvSpPr>
        <p:spPr>
          <a:xfrm>
            <a:off x="1439333" y="365125"/>
            <a:ext cx="10176934" cy="1325563"/>
          </a:xfrm>
        </p:spPr>
        <p:txBody>
          <a:bodyPr>
            <a:noAutofit/>
          </a:bodyPr>
          <a:lstStyle/>
          <a:p>
            <a:pPr algn="ctr"/>
            <a:r>
              <a:rPr lang="en-US" dirty="0">
                <a:solidFill>
                  <a:schemeClr val="accent6">
                    <a:lumMod val="50000"/>
                  </a:schemeClr>
                </a:solidFill>
              </a:rPr>
              <a:t>Creating A Spending Plan</a:t>
            </a:r>
            <a:br>
              <a:rPr lang="en-US" b="1" dirty="0">
                <a:solidFill>
                  <a:schemeClr val="accent6">
                    <a:lumMod val="50000"/>
                  </a:schemeClr>
                </a:solidFill>
              </a:rPr>
            </a:br>
            <a:r>
              <a:rPr lang="en-US" b="1" dirty="0">
                <a:solidFill>
                  <a:schemeClr val="accent6">
                    <a:lumMod val="50000"/>
                  </a:schemeClr>
                </a:solidFill>
              </a:rPr>
              <a:t>Next - Compare Your Income with Your Expenses</a:t>
            </a:r>
          </a:p>
        </p:txBody>
      </p:sp>
      <p:sp>
        <p:nvSpPr>
          <p:cNvPr id="6" name="TextBox 5">
            <a:extLst>
              <a:ext uri="{FF2B5EF4-FFF2-40B4-BE49-F238E27FC236}">
                <a16:creationId xmlns:a16="http://schemas.microsoft.com/office/drawing/2014/main" id="{F916B9B4-AC13-CDDD-0283-C64817230883}"/>
              </a:ext>
            </a:extLst>
          </p:cNvPr>
          <p:cNvSpPr txBox="1"/>
          <p:nvPr/>
        </p:nvSpPr>
        <p:spPr>
          <a:xfrm>
            <a:off x="1439333" y="1964267"/>
            <a:ext cx="9330267" cy="3108543"/>
          </a:xfrm>
          <a:prstGeom prst="rect">
            <a:avLst/>
          </a:prstGeom>
          <a:noFill/>
        </p:spPr>
        <p:txBody>
          <a:bodyPr wrap="square" rtlCol="0">
            <a:spAutoFit/>
          </a:bodyPr>
          <a:lstStyle/>
          <a:p>
            <a:endParaRPr lang="en-US" dirty="0"/>
          </a:p>
          <a:p>
            <a:endParaRPr lang="en-US" dirty="0"/>
          </a:p>
          <a:p>
            <a:r>
              <a:rPr lang="en-US" sz="4000" dirty="0"/>
              <a:t>Total Income – Total Deductions – Expenses – Savings – Debt Payments =</a:t>
            </a:r>
          </a:p>
          <a:p>
            <a:endParaRPr lang="en-US" sz="4000" dirty="0"/>
          </a:p>
          <a:p>
            <a:r>
              <a:rPr lang="en-US" sz="4000" dirty="0"/>
              <a:t>Remaining Amount</a:t>
            </a:r>
          </a:p>
        </p:txBody>
      </p:sp>
    </p:spTree>
    <p:extLst>
      <p:ext uri="{BB962C8B-B14F-4D97-AF65-F5344CB8AC3E}">
        <p14:creationId xmlns:p14="http://schemas.microsoft.com/office/powerpoint/2010/main" val="908613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57F5-EC23-4803-B0B0-01D0855EB1B1}"/>
              </a:ext>
            </a:extLst>
          </p:cNvPr>
          <p:cNvSpPr>
            <a:spLocks noGrp="1"/>
          </p:cNvSpPr>
          <p:nvPr>
            <p:ph type="title"/>
          </p:nvPr>
        </p:nvSpPr>
        <p:spPr>
          <a:xfrm>
            <a:off x="838200" y="365125"/>
            <a:ext cx="10515600" cy="885949"/>
          </a:xfrm>
        </p:spPr>
        <p:txBody>
          <a:bodyPr/>
          <a:lstStyle/>
          <a:p>
            <a:pPr algn="ctr"/>
            <a:r>
              <a:rPr lang="en-US" b="1" dirty="0">
                <a:solidFill>
                  <a:schemeClr val="accent6">
                    <a:lumMod val="50000"/>
                  </a:schemeClr>
                </a:solidFill>
              </a:rPr>
              <a:t>Case Story: Comparing Income with Expenses</a:t>
            </a:r>
            <a:endParaRPr lang="en-US" dirty="0">
              <a:solidFill>
                <a:schemeClr val="accent6">
                  <a:lumMod val="50000"/>
                </a:schemeClr>
              </a:solidFill>
            </a:endParaRPr>
          </a:p>
        </p:txBody>
      </p:sp>
      <p:sp>
        <p:nvSpPr>
          <p:cNvPr id="37" name="TextBox 36">
            <a:extLst>
              <a:ext uri="{FF2B5EF4-FFF2-40B4-BE49-F238E27FC236}">
                <a16:creationId xmlns:a16="http://schemas.microsoft.com/office/drawing/2014/main" id="{BF8EE78A-09BE-46B4-BC3B-D667D9977B08}"/>
              </a:ext>
            </a:extLst>
          </p:cNvPr>
          <p:cNvSpPr txBox="1"/>
          <p:nvPr/>
        </p:nvSpPr>
        <p:spPr>
          <a:xfrm>
            <a:off x="1136822" y="4164227"/>
            <a:ext cx="9693474" cy="1384995"/>
          </a:xfrm>
          <a:prstGeom prst="rect">
            <a:avLst/>
          </a:prstGeom>
          <a:noFill/>
        </p:spPr>
        <p:txBody>
          <a:bodyPr wrap="square" rtlCol="0">
            <a:spAutoFit/>
          </a:bodyPr>
          <a:lstStyle/>
          <a:p>
            <a:pPr algn="ctr"/>
            <a:r>
              <a:rPr lang="en-US" sz="2800" dirty="0"/>
              <a:t>Based on this monthly spending plan, Dani has $65 that could be used to save more money, pay more towards debt, or use for other spending categories.</a:t>
            </a:r>
          </a:p>
        </p:txBody>
      </p:sp>
      <p:sp>
        <p:nvSpPr>
          <p:cNvPr id="3" name="Content Placeholder 2">
            <a:extLst>
              <a:ext uri="{FF2B5EF4-FFF2-40B4-BE49-F238E27FC236}">
                <a16:creationId xmlns:a16="http://schemas.microsoft.com/office/drawing/2014/main" id="{BF0B0702-A699-4F63-A63E-98BB494A418A}"/>
              </a:ext>
            </a:extLst>
          </p:cNvPr>
          <p:cNvSpPr>
            <a:spLocks noGrp="1"/>
          </p:cNvSpPr>
          <p:nvPr>
            <p:ph idx="1"/>
          </p:nvPr>
        </p:nvSpPr>
        <p:spPr>
          <a:xfrm>
            <a:off x="838199" y="1729946"/>
            <a:ext cx="10740081" cy="2434281"/>
          </a:xfrm>
        </p:spPr>
        <p:txBody>
          <a:bodyPr/>
          <a:lstStyle/>
          <a:p>
            <a:pPr marL="0" indent="0">
              <a:buNone/>
            </a:pPr>
            <a:r>
              <a:rPr lang="en-US" dirty="0"/>
              <a:t>    </a:t>
            </a:r>
            <a:r>
              <a:rPr lang="en-US" sz="4000" dirty="0"/>
              <a:t>$1800  -   $365  -   $1175   -  $145 -  $50  =   $65</a:t>
            </a:r>
          </a:p>
          <a:p>
            <a:pPr marL="0" indent="0">
              <a:spcBef>
                <a:spcPts val="0"/>
              </a:spcBef>
              <a:buNone/>
            </a:pPr>
            <a:r>
              <a:rPr lang="en-US" sz="2400" dirty="0"/>
              <a:t>         Total                 </a:t>
            </a:r>
            <a:r>
              <a:rPr lang="en-US" sz="2400" dirty="0" err="1"/>
              <a:t>Total</a:t>
            </a:r>
            <a:r>
              <a:rPr lang="en-US" sz="2400" dirty="0"/>
              <a:t>                                                                      Debit           Remaining </a:t>
            </a:r>
          </a:p>
          <a:p>
            <a:pPr marL="0" lvl="0" indent="0">
              <a:spcBef>
                <a:spcPts val="0"/>
              </a:spcBef>
              <a:buNone/>
            </a:pPr>
            <a:r>
              <a:rPr lang="en-US" sz="2400" dirty="0"/>
              <a:t>        Income  </a:t>
            </a:r>
            <a:r>
              <a:rPr lang="en-US" sz="2400" dirty="0">
                <a:solidFill>
                  <a:prstClr val="black"/>
                </a:solidFill>
              </a:rPr>
              <a:t> –</a:t>
            </a:r>
            <a:r>
              <a:rPr lang="en-US" sz="2400" dirty="0"/>
              <a:t>    Deductions  </a:t>
            </a:r>
            <a:r>
              <a:rPr lang="en-US" sz="2400" dirty="0">
                <a:solidFill>
                  <a:prstClr val="black"/>
                </a:solidFill>
              </a:rPr>
              <a:t> –    Expenses    –      Savings   –   Payments   =  Amount</a:t>
            </a:r>
          </a:p>
          <a:p>
            <a:pPr marL="0" indent="0">
              <a:buNone/>
            </a:pPr>
            <a:endParaRPr lang="en-US" sz="2400" dirty="0"/>
          </a:p>
        </p:txBody>
      </p:sp>
    </p:spTree>
    <p:extLst>
      <p:ext uri="{BB962C8B-B14F-4D97-AF65-F5344CB8AC3E}">
        <p14:creationId xmlns:p14="http://schemas.microsoft.com/office/powerpoint/2010/main" val="253048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3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3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3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nodeType="clickEffect">
                                  <p:stCondLst>
                                    <p:cond delay="0"/>
                                  </p:stCondLst>
                                  <p:childTnLst>
                                    <p:animEffect transition="out" filter="fade">
                                      <p:cBhvr>
                                        <p:cTn id="14" dur="3000" tmFilter="0, 0; .2, .5; .8, .5; 1, 0"/>
                                        <p:tgtEl>
                                          <p:spTgt spid="3">
                                            <p:txEl>
                                              <p:pRg st="0" end="0"/>
                                            </p:txEl>
                                          </p:spTgt>
                                        </p:tgtEl>
                                      </p:cBhvr>
                                    </p:animEffect>
                                    <p:animScale>
                                      <p:cBhvr>
                                        <p:cTn id="15" dur="150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8FA1395706689408624B19AE0A5FCC5" ma:contentTypeVersion="13" ma:contentTypeDescription="Create a new document." ma:contentTypeScope="" ma:versionID="58bfb061ae7e3d510acdecd1ba161208">
  <xsd:schema xmlns:xsd="http://www.w3.org/2001/XMLSchema" xmlns:xs="http://www.w3.org/2001/XMLSchema" xmlns:p="http://schemas.microsoft.com/office/2006/metadata/properties" xmlns:ns3="f0b49d49-c6f3-4515-a569-bf7c2e7e0c6e" xmlns:ns4="b55e27d5-238c-4282-93e4-c54b55b5ebe1" targetNamespace="http://schemas.microsoft.com/office/2006/metadata/properties" ma:root="true" ma:fieldsID="75c127a2710ea295ac7aecc5a8ebe105" ns3:_="" ns4:_="">
    <xsd:import namespace="f0b49d49-c6f3-4515-a569-bf7c2e7e0c6e"/>
    <xsd:import namespace="b55e27d5-238c-4282-93e4-c54b55b5ebe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b49d49-c6f3-4515-a569-bf7c2e7e0c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5e27d5-238c-4282-93e4-c54b55b5ebe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3F2E24-56B0-4E6E-A1B5-6AF546A0B038}">
  <ds:schemaRefs>
    <ds:schemaRef ds:uri="http://schemas.microsoft.com/sharepoint/v3/contenttype/forms"/>
  </ds:schemaRefs>
</ds:datastoreItem>
</file>

<file path=customXml/itemProps2.xml><?xml version="1.0" encoding="utf-8"?>
<ds:datastoreItem xmlns:ds="http://schemas.openxmlformats.org/officeDocument/2006/customXml" ds:itemID="{000DC3C4-85ED-492F-BA75-6180E9AFA3A9}">
  <ds:schemaRefs>
    <ds:schemaRef ds:uri="http://www.w3.org/XML/1998/namespace"/>
    <ds:schemaRef ds:uri="http://schemas.microsoft.com/office/2006/metadata/properties"/>
    <ds:schemaRef ds:uri="http://schemas.microsoft.com/office/infopath/2007/PartnerControls"/>
    <ds:schemaRef ds:uri="f0b49d49-c6f3-4515-a569-bf7c2e7e0c6e"/>
    <ds:schemaRef ds:uri="http://schemas.microsoft.com/office/2006/documentManagement/types"/>
    <ds:schemaRef ds:uri="http://purl.org/dc/terms/"/>
    <ds:schemaRef ds:uri="http://purl.org/dc/elements/1.1/"/>
    <ds:schemaRef ds:uri="http://purl.org/dc/dcmitype/"/>
    <ds:schemaRef ds:uri="http://schemas.openxmlformats.org/package/2006/metadata/core-properties"/>
    <ds:schemaRef ds:uri="b55e27d5-238c-4282-93e4-c54b55b5ebe1"/>
  </ds:schemaRefs>
</ds:datastoreItem>
</file>

<file path=customXml/itemProps3.xml><?xml version="1.0" encoding="utf-8"?>
<ds:datastoreItem xmlns:ds="http://schemas.openxmlformats.org/officeDocument/2006/customXml" ds:itemID="{67F27767-66AB-4724-B0AC-47D5B4F9A3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b49d49-c6f3-4515-a569-bf7c2e7e0c6e"/>
    <ds:schemaRef ds:uri="b55e27d5-238c-4282-93e4-c54b55b5eb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359</TotalTime>
  <Words>2167</Words>
  <Application>Microsoft Office PowerPoint</Application>
  <PresentationFormat>Widescreen</PresentationFormat>
  <Paragraphs>144</Paragraphs>
  <Slides>14</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Managing Finances In the United States Creating a Spending Plan</vt:lpstr>
      <vt:lpstr>Managing Finances Creating a Spending Plan</vt:lpstr>
      <vt:lpstr>What Type of Expenses Will I Have?</vt:lpstr>
      <vt:lpstr>Meet Dani - A Case Story </vt:lpstr>
      <vt:lpstr>How Do I Create a Spending Plan? Start by Gathering Spending Information</vt:lpstr>
      <vt:lpstr>Dani Wrote Down Expenses  Organized in Spending Categories:</vt:lpstr>
      <vt:lpstr>Dani’s  Monthly Expenses</vt:lpstr>
      <vt:lpstr>Creating A Spending Plan Next - Compare Your Income with Your Expenses</vt:lpstr>
      <vt:lpstr>Case Story: Comparing Income with Expenses</vt:lpstr>
      <vt:lpstr>What Will Your Spending Plan Look like?</vt:lpstr>
      <vt:lpstr>Today we reviewed:</vt:lpstr>
      <vt:lpstr>Thank you for attending our program</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Finances Creating a Spending Plan</dc:title>
  <dc:creator>Michaella McCreery</dc:creator>
  <cp:lastModifiedBy>Pippidis, Maria</cp:lastModifiedBy>
  <cp:revision>14</cp:revision>
  <dcterms:created xsi:type="dcterms:W3CDTF">2022-11-09T17:11:30Z</dcterms:created>
  <dcterms:modified xsi:type="dcterms:W3CDTF">2022-12-12T20:06:36Z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0x010100F8FA1395706689408624B19AE0A5FCC5</vt:lpwstr>
  </property>
</Properties>
</file>