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257" r:id="rId6"/>
    <p:sldId id="258" r:id="rId7"/>
    <p:sldId id="259" r:id="rId8"/>
    <p:sldId id="268" r:id="rId9"/>
    <p:sldId id="260" r:id="rId10"/>
    <p:sldId id="261" r:id="rId11"/>
    <p:sldId id="262" r:id="rId12"/>
    <p:sldId id="263" r:id="rId13"/>
    <p:sldId id="265" r:id="rId14"/>
    <p:sldId id="266" r:id="rId15"/>
    <p:sldId id="270" r:id="rId16"/>
    <p:sldId id="277" r:id="rId17"/>
    <p:sldId id="273" r:id="rId18"/>
    <p:sldId id="274" r:id="rId19"/>
    <p:sldId id="276" r:id="rId20"/>
    <p:sldId id="26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73534" autoAdjust="0"/>
  </p:normalViewPr>
  <p:slideViewPr>
    <p:cSldViewPr snapToGrid="0">
      <p:cViewPr varScale="1">
        <p:scale>
          <a:sx n="41" d="100"/>
          <a:sy n="41" d="100"/>
        </p:scale>
        <p:origin x="15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ppidis, Maria" userId="bf1c35ab-b1db-447a-a4bd-fed1d9f977c9" providerId="ADAL" clId="{F903BC12-F033-4153-891A-020B02206C6F}"/>
    <pc:docChg chg="custSel modSld">
      <pc:chgData name="Pippidis, Maria" userId="bf1c35ab-b1db-447a-a4bd-fed1d9f977c9" providerId="ADAL" clId="{F903BC12-F033-4153-891A-020B02206C6F}" dt="2023-01-24T21:18:59.767" v="3" actId="20577"/>
      <pc:docMkLst>
        <pc:docMk/>
      </pc:docMkLst>
      <pc:sldChg chg="modSp mod">
        <pc:chgData name="Pippidis, Maria" userId="bf1c35ab-b1db-447a-a4bd-fed1d9f977c9" providerId="ADAL" clId="{F903BC12-F033-4153-891A-020B02206C6F}" dt="2023-01-24T21:18:59.767" v="3" actId="20577"/>
        <pc:sldMkLst>
          <pc:docMk/>
          <pc:sldMk cId="298202334" sldId="256"/>
        </pc:sldMkLst>
        <pc:spChg chg="mod">
          <ac:chgData name="Pippidis, Maria" userId="bf1c35ab-b1db-447a-a4bd-fed1d9f977c9" providerId="ADAL" clId="{F903BC12-F033-4153-891A-020B02206C6F}" dt="2023-01-24T21:18:59.767" v="3" actId="20577"/>
          <ac:spMkLst>
            <pc:docMk/>
            <pc:sldMk cId="298202334" sldId="256"/>
            <ac:spMk id="8" creationId="{864D0ED8-487B-4F8D-A3F8-ABA5C9DF1CA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8AC00-178F-4D53-B513-539AD407C22D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CF499-F23C-4BBD-9655-032DE0DE3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48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Preséntese</a:t>
            </a:r>
            <a:r>
              <a:rPr lang="en-US" dirty="0"/>
              <a:t> a </a:t>
            </a:r>
            <a:r>
              <a:rPr lang="en-US" dirty="0" err="1"/>
              <a:t>sí</a:t>
            </a:r>
            <a:r>
              <a:rPr lang="en-US" dirty="0"/>
              <a:t> </a:t>
            </a:r>
            <a:r>
              <a:rPr lang="en-US" dirty="0" err="1"/>
              <a:t>mismo</a:t>
            </a:r>
            <a:r>
              <a:rPr lang="en-US" dirty="0"/>
              <a:t> e </a:t>
            </a:r>
            <a:r>
              <a:rPr lang="en-US" dirty="0" err="1"/>
              <a:t>introduzca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título</a:t>
            </a:r>
            <a:r>
              <a:rPr lang="en-US" dirty="0"/>
              <a:t> del </a:t>
            </a:r>
            <a:r>
              <a:rPr lang="en-US" dirty="0" err="1"/>
              <a:t>programa</a:t>
            </a:r>
            <a:r>
              <a:rPr lang="en-US" dirty="0"/>
              <a:t> y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 la </a:t>
            </a:r>
            <a:r>
              <a:rPr lang="en-US" dirty="0" err="1"/>
              <a:t>organización</a:t>
            </a:r>
            <a:r>
              <a:rPr lang="en-US" dirty="0"/>
              <a:t> a la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pertenece</a:t>
            </a:r>
            <a:r>
              <a:rPr lang="en-US" dirty="0"/>
              <a:t>.
</a:t>
            </a:r>
            <a:r>
              <a:rPr lang="en-US" dirty="0" err="1"/>
              <a:t>Explique</a:t>
            </a:r>
            <a:r>
              <a:rPr lang="en-US" dirty="0"/>
              <a:t> que </a:t>
            </a:r>
            <a:r>
              <a:rPr lang="en-US" dirty="0" err="1"/>
              <a:t>Cultivemos</a:t>
            </a:r>
            <a:r>
              <a:rPr lang="en-US" dirty="0"/>
              <a:t> es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organización</a:t>
            </a:r>
            <a:r>
              <a:rPr lang="en-US" dirty="0"/>
              <a:t> </a:t>
            </a:r>
            <a:r>
              <a:rPr lang="en-US" dirty="0" err="1"/>
              <a:t>dedicada</a:t>
            </a:r>
            <a:r>
              <a:rPr lang="en-US" dirty="0"/>
              <a:t> a </a:t>
            </a:r>
            <a:r>
              <a:rPr lang="en-US" dirty="0" err="1"/>
              <a:t>ayudar</a:t>
            </a:r>
            <a:r>
              <a:rPr lang="en-US" dirty="0"/>
              <a:t> a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agricultores</a:t>
            </a:r>
            <a:r>
              <a:rPr lang="en-US" dirty="0"/>
              <a:t> y </a:t>
            </a:r>
            <a:r>
              <a:rPr lang="en-US" dirty="0" err="1"/>
              <a:t>trabajadores</a:t>
            </a:r>
            <a:r>
              <a:rPr lang="en-US" dirty="0"/>
              <a:t> </a:t>
            </a:r>
            <a:r>
              <a:rPr lang="en-US" dirty="0" err="1"/>
              <a:t>agrícolas</a:t>
            </a:r>
            <a:r>
              <a:rPr lang="en-US" dirty="0"/>
              <a:t> a </a:t>
            </a:r>
            <a:r>
              <a:rPr lang="en-US" dirty="0" err="1"/>
              <a:t>manejar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estrés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agricultura</a:t>
            </a:r>
            <a:r>
              <a:rPr lang="en-US" dirty="0"/>
              <a:t>. 
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sesión</a:t>
            </a:r>
            <a:r>
              <a:rPr lang="en-US" dirty="0"/>
              <a:t> se </a:t>
            </a:r>
            <a:r>
              <a:rPr lang="en-US" dirty="0" err="1"/>
              <a:t>centrará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comprender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cheque de </a:t>
            </a:r>
            <a:r>
              <a:rPr lang="en-US" dirty="0" err="1"/>
              <a:t>pago</a:t>
            </a:r>
            <a:r>
              <a:rPr lang="en-US" dirty="0"/>
              <a:t> y </a:t>
            </a:r>
            <a:r>
              <a:rPr lang="en-US" dirty="0" err="1"/>
              <a:t>talón</a:t>
            </a:r>
            <a:r>
              <a:rPr lang="en-US" dirty="0"/>
              <a:t> de </a:t>
            </a:r>
            <a:r>
              <a:rPr lang="en-US" dirty="0" err="1"/>
              <a:t>pago</a:t>
            </a:r>
            <a:r>
              <a:rPr lang="en-US" dirty="0"/>
              <a:t>.
</a:t>
            </a:r>
            <a:r>
              <a:rPr lang="en-US" b="1" dirty="0"/>
              <a:t>Nota para </a:t>
            </a:r>
            <a:r>
              <a:rPr lang="en-US" b="1" dirty="0" err="1"/>
              <a:t>el</a:t>
            </a:r>
            <a:r>
              <a:rPr lang="en-US" b="1" dirty="0"/>
              <a:t> </a:t>
            </a:r>
            <a:r>
              <a:rPr lang="en-US" b="1" dirty="0" err="1"/>
              <a:t>facilitador</a:t>
            </a:r>
            <a:r>
              <a:rPr lang="en-US" b="1" dirty="0"/>
              <a:t>: </a:t>
            </a:r>
            <a:r>
              <a:rPr lang="en-US" dirty="0" err="1"/>
              <a:t>Distribuya</a:t>
            </a:r>
            <a:r>
              <a:rPr lang="en-US" dirty="0"/>
              <a:t> la </a:t>
            </a:r>
            <a:r>
              <a:rPr lang="en-US" dirty="0" err="1"/>
              <a:t>publicación</a:t>
            </a:r>
            <a:r>
              <a:rPr lang="en-US" dirty="0"/>
              <a:t> que </a:t>
            </a:r>
            <a:r>
              <a:rPr lang="en-US" dirty="0" err="1"/>
              <a:t>acompaña</a:t>
            </a:r>
            <a:r>
              <a:rPr lang="en-US" dirty="0"/>
              <a:t> a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sesión</a:t>
            </a:r>
            <a:r>
              <a:rPr lang="en-US" dirty="0"/>
              <a:t>, </a:t>
            </a:r>
            <a:r>
              <a:rPr lang="en-US" dirty="0" err="1"/>
              <a:t>incluidas</a:t>
            </a:r>
            <a:r>
              <a:rPr lang="en-US" dirty="0"/>
              <a:t> las palabras </a:t>
            </a:r>
            <a:r>
              <a:rPr lang="en-US" dirty="0" err="1"/>
              <a:t>importantes</a:t>
            </a:r>
            <a:r>
              <a:rPr lang="en-US" dirty="0"/>
              <a:t> que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conocer</a:t>
            </a:r>
            <a:r>
              <a:rPr lang="en-US" dirty="0"/>
              <a:t> y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estudio</a:t>
            </a:r>
            <a:r>
              <a:rPr lang="en-US" dirty="0"/>
              <a:t> de </a:t>
            </a:r>
            <a:r>
              <a:rPr lang="en-US" dirty="0" err="1"/>
              <a:t>caso</a:t>
            </a:r>
            <a:r>
              <a:rPr lang="en-US" dirty="0"/>
              <a:t>.
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CF499-F23C-4BBD-9655-032DE0DE39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633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Continuaremos</a:t>
            </a:r>
            <a:r>
              <a:rPr lang="en-US" dirty="0"/>
              <a:t> </a:t>
            </a:r>
            <a:r>
              <a:rPr lang="en-US" dirty="0" err="1"/>
              <a:t>revisando</a:t>
            </a:r>
            <a:r>
              <a:rPr lang="en-US" dirty="0"/>
              <a:t> y </a:t>
            </a:r>
            <a:r>
              <a:rPr lang="en-US" dirty="0" err="1"/>
              <a:t>explicando</a:t>
            </a:r>
            <a:r>
              <a:rPr lang="en-US" dirty="0"/>
              <a:t> las palabras </a:t>
            </a:r>
            <a:r>
              <a:rPr lang="en-US" dirty="0" err="1"/>
              <a:t>importantes</a:t>
            </a:r>
            <a:r>
              <a:rPr lang="en-US" dirty="0"/>
              <a:t> que </a:t>
            </a:r>
            <a:r>
              <a:rPr lang="en-US" dirty="0" err="1"/>
              <a:t>debe</a:t>
            </a:r>
            <a:r>
              <a:rPr lang="en-US" dirty="0"/>
              <a:t> saber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recibo</a:t>
            </a:r>
            <a:r>
              <a:rPr lang="en-US" dirty="0"/>
              <a:t> de </a:t>
            </a:r>
            <a:r>
              <a:rPr lang="en-US" dirty="0" err="1"/>
              <a:t>pago</a:t>
            </a:r>
            <a:r>
              <a:rPr lang="en-US" dirty="0"/>
              <a:t>.
</a:t>
            </a:r>
            <a:r>
              <a:rPr lang="en-US" b="1" dirty="0"/>
              <a:t>Nota para </a:t>
            </a:r>
            <a:r>
              <a:rPr lang="en-US" b="1" dirty="0" err="1"/>
              <a:t>el</a:t>
            </a:r>
            <a:r>
              <a:rPr lang="en-US" b="1" dirty="0"/>
              <a:t> </a:t>
            </a:r>
            <a:r>
              <a:rPr lang="en-US" b="1" dirty="0" err="1"/>
              <a:t>facilitador</a:t>
            </a:r>
            <a:r>
              <a:rPr lang="en-US" b="1" dirty="0"/>
              <a:t> </a:t>
            </a:r>
            <a:r>
              <a:rPr lang="en-US" b="0" dirty="0"/>
              <a:t>- revise las palabras </a:t>
            </a:r>
            <a:r>
              <a:rPr lang="en-US" b="0" dirty="0" err="1"/>
              <a:t>importantes</a:t>
            </a:r>
            <a:r>
              <a:rPr lang="en-US" b="0" dirty="0"/>
              <a:t> que </a:t>
            </a:r>
            <a:r>
              <a:rPr lang="en-US" b="0" dirty="0" err="1"/>
              <a:t>debe</a:t>
            </a:r>
            <a:r>
              <a:rPr lang="en-US" b="0" dirty="0"/>
              <a:t> saber</a:t>
            </a:r>
            <a:r>
              <a:rPr lang="en-US" dirty="0"/>
              <a:t>
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CF499-F23C-4BBD-9655-032DE0DE39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563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Continuaremos</a:t>
            </a:r>
            <a:r>
              <a:rPr lang="en-US" dirty="0"/>
              <a:t> </a:t>
            </a:r>
            <a:r>
              <a:rPr lang="en-US" dirty="0" err="1"/>
              <a:t>revisando</a:t>
            </a:r>
            <a:r>
              <a:rPr lang="en-US" dirty="0"/>
              <a:t> y </a:t>
            </a:r>
            <a:r>
              <a:rPr lang="en-US" dirty="0" err="1"/>
              <a:t>explicando</a:t>
            </a:r>
            <a:r>
              <a:rPr lang="en-US" dirty="0"/>
              <a:t> las palabras </a:t>
            </a:r>
            <a:r>
              <a:rPr lang="en-US" dirty="0" err="1"/>
              <a:t>importantes</a:t>
            </a:r>
            <a:r>
              <a:rPr lang="en-US" dirty="0"/>
              <a:t> que </a:t>
            </a:r>
            <a:r>
              <a:rPr lang="en-US" dirty="0" err="1"/>
              <a:t>debe</a:t>
            </a:r>
            <a:r>
              <a:rPr lang="en-US" dirty="0"/>
              <a:t> saber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recibo</a:t>
            </a:r>
            <a:r>
              <a:rPr lang="en-US" dirty="0"/>
              <a:t> de </a:t>
            </a:r>
            <a:r>
              <a:rPr lang="en-US" dirty="0" err="1"/>
              <a:t>pago</a:t>
            </a:r>
            <a:r>
              <a:rPr lang="en-US" dirty="0"/>
              <a:t>.
</a:t>
            </a:r>
            <a:r>
              <a:rPr lang="en-US" b="1" dirty="0"/>
              <a:t>Nota para </a:t>
            </a:r>
            <a:r>
              <a:rPr lang="en-US" b="1" dirty="0" err="1"/>
              <a:t>el</a:t>
            </a:r>
            <a:r>
              <a:rPr lang="en-US" b="1" dirty="0"/>
              <a:t> </a:t>
            </a:r>
            <a:r>
              <a:rPr lang="en-US" b="1" dirty="0" err="1"/>
              <a:t>facilitador</a:t>
            </a:r>
            <a:r>
              <a:rPr lang="en-US" b="1" dirty="0"/>
              <a:t> </a:t>
            </a:r>
            <a:r>
              <a:rPr lang="en-US" b="0" dirty="0"/>
              <a:t>- revise las palabras </a:t>
            </a:r>
            <a:r>
              <a:rPr lang="en-US" b="0" dirty="0" err="1"/>
              <a:t>importantes</a:t>
            </a:r>
            <a:r>
              <a:rPr lang="en-US" b="0" dirty="0"/>
              <a:t> que </a:t>
            </a:r>
            <a:r>
              <a:rPr lang="en-US" b="0" dirty="0" err="1"/>
              <a:t>debe</a:t>
            </a:r>
            <a:r>
              <a:rPr lang="en-US" b="0" dirty="0"/>
              <a:t> saber</a:t>
            </a:r>
            <a:r>
              <a:rPr lang="en-US" dirty="0"/>
              <a:t>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CF499-F23C-4BBD-9655-032DE0DE39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171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Continuaremos</a:t>
            </a:r>
            <a:r>
              <a:rPr lang="en-US" dirty="0"/>
              <a:t> </a:t>
            </a:r>
            <a:r>
              <a:rPr lang="en-US" dirty="0" err="1"/>
              <a:t>revisando</a:t>
            </a:r>
            <a:r>
              <a:rPr lang="en-US" dirty="0"/>
              <a:t> y </a:t>
            </a:r>
            <a:r>
              <a:rPr lang="en-US" dirty="0" err="1"/>
              <a:t>explicando</a:t>
            </a:r>
            <a:r>
              <a:rPr lang="en-US" dirty="0"/>
              <a:t> las palabras </a:t>
            </a:r>
            <a:r>
              <a:rPr lang="en-US" dirty="0" err="1"/>
              <a:t>importantes</a:t>
            </a:r>
            <a:r>
              <a:rPr lang="en-US" dirty="0"/>
              <a:t> que </a:t>
            </a:r>
            <a:r>
              <a:rPr lang="en-US" dirty="0" err="1"/>
              <a:t>debe</a:t>
            </a:r>
            <a:r>
              <a:rPr lang="en-US" dirty="0"/>
              <a:t> saber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recibo</a:t>
            </a:r>
            <a:r>
              <a:rPr lang="en-US" dirty="0"/>
              <a:t> de </a:t>
            </a:r>
            <a:r>
              <a:rPr lang="en-US" dirty="0" err="1"/>
              <a:t>pago</a:t>
            </a:r>
            <a:r>
              <a:rPr lang="en-US" dirty="0"/>
              <a:t>.
</a:t>
            </a:r>
            <a:r>
              <a:rPr lang="en-US" b="1" dirty="0"/>
              <a:t>Nota para </a:t>
            </a:r>
            <a:r>
              <a:rPr lang="en-US" b="1" dirty="0" err="1"/>
              <a:t>el</a:t>
            </a:r>
            <a:r>
              <a:rPr lang="en-US" b="1" dirty="0"/>
              <a:t> </a:t>
            </a:r>
            <a:r>
              <a:rPr lang="en-US" b="1" dirty="0" err="1"/>
              <a:t>facilitador</a:t>
            </a:r>
            <a:r>
              <a:rPr lang="en-US" b="1" dirty="0"/>
              <a:t> - revise las palabras </a:t>
            </a:r>
            <a:r>
              <a:rPr lang="en-US" b="1" dirty="0" err="1"/>
              <a:t>importantes</a:t>
            </a:r>
            <a:r>
              <a:rPr lang="en-US" b="1" dirty="0"/>
              <a:t> que </a:t>
            </a:r>
            <a:r>
              <a:rPr lang="en-US" b="1" dirty="0" err="1"/>
              <a:t>debe</a:t>
            </a:r>
            <a:r>
              <a:rPr lang="en-US" b="1" dirty="0"/>
              <a:t> saber</a:t>
            </a:r>
            <a:r>
              <a:rPr lang="en-US" dirty="0"/>
              <a:t>
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CF499-F23C-4BBD-9655-032DE0DE396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237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Hoy </a:t>
            </a:r>
            <a:r>
              <a:rPr lang="en-US" dirty="0" err="1"/>
              <a:t>hablamos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cheque de </a:t>
            </a:r>
            <a:r>
              <a:rPr lang="en-US" dirty="0" err="1"/>
              <a:t>pago</a:t>
            </a:r>
            <a:r>
              <a:rPr lang="en-US" dirty="0"/>
              <a:t> y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talón</a:t>
            </a:r>
            <a:r>
              <a:rPr lang="en-US" dirty="0"/>
              <a:t> de </a:t>
            </a:r>
            <a:r>
              <a:rPr lang="en-US" dirty="0" err="1"/>
              <a:t>pago</a:t>
            </a:r>
            <a:r>
              <a:rPr lang="en-US" dirty="0"/>
              <a:t>. Es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revisar</a:t>
            </a:r>
            <a:r>
              <a:rPr lang="en-US" dirty="0"/>
              <a:t> que </a:t>
            </a:r>
            <a:r>
              <a:rPr lang="en-US" dirty="0" err="1"/>
              <a:t>estos</a:t>
            </a:r>
            <a:r>
              <a:rPr lang="en-US" dirty="0"/>
              <a:t> </a:t>
            </a:r>
            <a:r>
              <a:rPr lang="en-US" dirty="0" err="1"/>
              <a:t>documentos</a:t>
            </a:r>
            <a:r>
              <a:rPr lang="en-US" dirty="0"/>
              <a:t> </a:t>
            </a:r>
            <a:r>
              <a:rPr lang="en-US" dirty="0" err="1"/>
              <a:t>estén</a:t>
            </a:r>
            <a:r>
              <a:rPr lang="en-US" dirty="0"/>
              <a:t> </a:t>
            </a:r>
            <a:r>
              <a:rPr lang="en-US" dirty="0" err="1"/>
              <a:t>corrcetos</a:t>
            </a:r>
            <a:r>
              <a:rPr lang="en-US" dirty="0"/>
              <a:t>. Si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preguntas</a:t>
            </a:r>
            <a:r>
              <a:rPr lang="en-US" dirty="0"/>
              <a:t>, </a:t>
            </a:r>
            <a:r>
              <a:rPr lang="en-US" dirty="0" err="1"/>
              <a:t>hable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empleador</a:t>
            </a:r>
            <a:r>
              <a:rPr lang="en-US" dirty="0"/>
              <a:t> o supervisor. </a:t>
            </a:r>
            <a:r>
              <a:rPr lang="en-US" dirty="0" err="1"/>
              <a:t>Usted</a:t>
            </a:r>
            <a:r>
              <a:rPr lang="en-US" dirty="0"/>
              <a:t> </a:t>
            </a:r>
            <a:r>
              <a:rPr lang="en-US" dirty="0" err="1"/>
              <a:t>trabaja</a:t>
            </a:r>
            <a:r>
              <a:rPr lang="en-US" dirty="0"/>
              <a:t> </a:t>
            </a:r>
            <a:r>
              <a:rPr lang="en-US" dirty="0" err="1"/>
              <a:t>mucho</a:t>
            </a:r>
            <a:r>
              <a:rPr lang="en-US" dirty="0"/>
              <a:t> para sus </a:t>
            </a:r>
            <a:r>
              <a:rPr lang="en-US" dirty="0" err="1"/>
              <a:t>ganancias</a:t>
            </a:r>
            <a:r>
              <a:rPr lang="en-US" dirty="0"/>
              <a:t>, </a:t>
            </a:r>
            <a:r>
              <a:rPr lang="en-US" dirty="0" err="1"/>
              <a:t>asegúrese</a:t>
            </a:r>
            <a:r>
              <a:rPr lang="en-US" dirty="0"/>
              <a:t> que le </a:t>
            </a:r>
            <a:r>
              <a:rPr lang="en-US" dirty="0" err="1"/>
              <a:t>paguen</a:t>
            </a:r>
            <a:r>
              <a:rPr lang="en-US" dirty="0"/>
              <a:t> </a:t>
            </a:r>
            <a:r>
              <a:rPr lang="en-US" dirty="0" err="1"/>
              <a:t>correctamente</a:t>
            </a:r>
            <a:r>
              <a:rPr lang="en-US" dirty="0"/>
              <a:t>.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CF499-F23C-4BBD-9655-032DE0DE396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9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Distribuir</a:t>
            </a:r>
            <a:r>
              <a:rPr lang="en-US" dirty="0"/>
              <a:t> la </a:t>
            </a:r>
            <a:r>
              <a:rPr lang="en-US" dirty="0" err="1"/>
              <a:t>evaluación</a:t>
            </a:r>
            <a:r>
              <a:rPr lang="en-US" dirty="0"/>
              <a:t>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CF499-F23C-4BBD-9655-032DE0DE396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386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 lo </a:t>
            </a:r>
            <a:r>
              <a:rPr lang="en-US" dirty="0" err="1"/>
              <a:t>desea</a:t>
            </a:r>
            <a:r>
              <a:rPr lang="en-US" dirty="0"/>
              <a:t> </a:t>
            </a:r>
            <a:r>
              <a:rPr lang="en-US" dirty="0" err="1"/>
              <a:t>agregue</a:t>
            </a:r>
            <a:r>
              <a:rPr lang="en-US" dirty="0"/>
              <a:t> </a:t>
            </a:r>
            <a:r>
              <a:rPr lang="en-US" dirty="0" err="1"/>
              <a:t>recursos</a:t>
            </a:r>
            <a:r>
              <a:rPr lang="en-US" dirty="0"/>
              <a:t> locales.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4EBFE1-4435-4AC8-84D6-6B91ED11023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2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tasa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salario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trabajador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agrícola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depende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del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trabajo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ha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sido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contratado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de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experiencia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
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Cuando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trabaja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un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empleador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debe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completar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formularios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
Uno de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esos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formularios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llama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formulario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W4,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también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llamado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Certificado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Retención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del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Empleado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empleador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gobierno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federal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usan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estimar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cuánto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dinero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debe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pagar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impuestos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cada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período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
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Ud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llenó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formulario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W4 y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otros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formularios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cuando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comenzó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trabajar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empleador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
</a:t>
            </a: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CF499-F23C-4BBD-9655-032DE0DE39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19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Cada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empleador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puede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ser un poco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diferente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términos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la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frecuencia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la que se le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paga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Algunos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pagan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semanalmente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otros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cada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dos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semanas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No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frecuencia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debe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recibir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tanto un cheque de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pago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como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talón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pago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
Nota para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facilitador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Repase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las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siguientes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palabras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importantes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debe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saber.
El 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cheque de </a:t>
            </a:r>
            <a:r>
              <a:rPr lang="en-US" sz="1200" b="1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pago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 un cheque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sueldo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salarios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nombre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un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empleado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Un cheque se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utiliza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transferir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dinero del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empleador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empleado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
Un </a:t>
            </a:r>
            <a:r>
              <a:rPr lang="en-US" sz="1200" b="1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talón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1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pago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declaración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ganancias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es un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papel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se le da a un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empleado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cada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cheque de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pago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muestra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cantidad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dinero que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empleado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ganó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la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cantidad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se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eliminó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deducida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cheque de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pago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
La forma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se le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paga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también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puede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variar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según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empleador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Hay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maneras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empleadores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pueden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proporcionarle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sus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ganancias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efectivo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cheque,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depósito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tarjetas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débito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nómina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
</a:t>
            </a:r>
            <a:r>
              <a:rPr lang="en-US" sz="1200" b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Nota para </a:t>
            </a:r>
            <a:r>
              <a:rPr lang="en-US" sz="1200" b="1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</a:t>
            </a:r>
            <a:r>
              <a:rPr lang="en-US" sz="1200" b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facilitador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revise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cada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uno de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estos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métodos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las palabras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importantes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</a:t>
            </a:r>
            <a:r>
              <a:rPr lang="en-US" sz="12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debe</a:t>
            </a:r>
            <a:r>
              <a:rPr lang="en-US" sz="12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saber.
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CF499-F23C-4BBD-9655-032DE0DE39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44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revisar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talón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asegurarse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es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correcto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Puede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confuso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pregúntele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empleador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alguna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Un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talón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declaración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ganancias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es un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papel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se le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dá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un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empleado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cheque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muestra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cantidad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dinero que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empleado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ganó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la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cantidad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se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retiró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deducida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cheque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
Hay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información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talón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incluye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palabras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saber: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salario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deducciones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nómina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salarios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brutos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impuestos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beneficios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empleados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salarios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
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Nota para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facilitador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revise las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definiciones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pregunte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hay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preguntas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
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CF499-F23C-4BBD-9655-032DE0DE39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49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Estados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Unidos,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gobiernos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niveles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tienen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impuestos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sobre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ganancias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Existen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diferentes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tarifas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entidades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federales (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nacionales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estatales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locales.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recibo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mostrará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cuánto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impuesto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ha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quitado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entidades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gubernamentales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general,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cuanto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impuestos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federales se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quitarán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El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impuesto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estatal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impuesto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local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tienden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ser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porcentual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fija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sin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cuánto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Las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tarifas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pueden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cambiar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año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
A menudo, usar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calculadora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impuestos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gratuita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Turbo Tax, HR Block o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irscalculators.com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/tax-calculator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puede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ayudarlo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determinar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cuántos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impuestos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quitarán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
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necesitará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información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sobre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ganancias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usar la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calculadora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
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CF499-F23C-4BBD-9655-032DE0DE39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62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veces</a:t>
            </a:r>
            <a:r>
              <a:rPr lang="en-US" dirty="0"/>
              <a:t>, las personas que </a:t>
            </a:r>
            <a:r>
              <a:rPr lang="en-US" dirty="0" err="1"/>
              <a:t>trabajan</a:t>
            </a:r>
            <a:r>
              <a:rPr lang="en-US" dirty="0"/>
              <a:t> juntas </a:t>
            </a:r>
            <a:r>
              <a:rPr lang="en-US" dirty="0" err="1"/>
              <a:t>comparan</a:t>
            </a:r>
            <a:r>
              <a:rPr lang="en-US" dirty="0"/>
              <a:t> sus </a:t>
            </a:r>
            <a:r>
              <a:rPr lang="en-US" dirty="0" err="1"/>
              <a:t>ganancias</a:t>
            </a:r>
            <a:r>
              <a:rPr lang="en-US" dirty="0"/>
              <a:t> y </a:t>
            </a:r>
            <a:r>
              <a:rPr lang="en-US" dirty="0" err="1"/>
              <a:t>pueden</a:t>
            </a:r>
            <a:r>
              <a:rPr lang="en-US" dirty="0"/>
              <a:t> </a:t>
            </a:r>
            <a:r>
              <a:rPr lang="en-US" dirty="0" err="1"/>
              <a:t>encontrar</a:t>
            </a:r>
            <a:r>
              <a:rPr lang="en-US" dirty="0"/>
              <a:t> que, </a:t>
            </a:r>
            <a:r>
              <a:rPr lang="en-US" dirty="0" err="1"/>
              <a:t>aunque</a:t>
            </a:r>
            <a:r>
              <a:rPr lang="en-US" dirty="0"/>
              <a:t> </a:t>
            </a:r>
            <a:r>
              <a:rPr lang="en-US" dirty="0" err="1"/>
              <a:t>tienen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mismo</a:t>
            </a:r>
            <a:r>
              <a:rPr lang="en-US" dirty="0"/>
              <a:t> </a:t>
            </a:r>
            <a:r>
              <a:rPr lang="en-US" dirty="0" err="1"/>
              <a:t>trabajo</a:t>
            </a:r>
            <a:r>
              <a:rPr lang="en-US" dirty="0"/>
              <a:t>, </a:t>
            </a:r>
            <a:r>
              <a:rPr lang="en-US" dirty="0" err="1"/>
              <a:t>su</a:t>
            </a:r>
            <a:r>
              <a:rPr lang="en-US" dirty="0"/>
              <a:t> cheque de </a:t>
            </a:r>
            <a:r>
              <a:rPr lang="en-US" dirty="0" err="1"/>
              <a:t>pago</a:t>
            </a:r>
            <a:r>
              <a:rPr lang="en-US" dirty="0"/>
              <a:t> </a:t>
            </a:r>
            <a:r>
              <a:rPr lang="en-US" dirty="0" err="1"/>
              <a:t>refleja</a:t>
            </a:r>
            <a:r>
              <a:rPr lang="en-US" dirty="0"/>
              <a:t> </a:t>
            </a:r>
            <a:r>
              <a:rPr lang="en-US" dirty="0" err="1"/>
              <a:t>diferentes</a:t>
            </a:r>
            <a:r>
              <a:rPr lang="en-US" dirty="0"/>
              <a:t> </a:t>
            </a:r>
            <a:r>
              <a:rPr lang="en-US" dirty="0" err="1"/>
              <a:t>cantidades</a:t>
            </a:r>
            <a:r>
              <a:rPr lang="en-US" dirty="0"/>
              <a:t>. </a:t>
            </a:r>
            <a:r>
              <a:rPr lang="en-US" dirty="0" err="1"/>
              <a:t>Ésto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pasar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varias</a:t>
            </a:r>
            <a:r>
              <a:rPr lang="en-US" dirty="0"/>
              <a:t> </a:t>
            </a:r>
            <a:r>
              <a:rPr lang="en-US" dirty="0" err="1"/>
              <a:t>razones</a:t>
            </a:r>
            <a:r>
              <a:rPr lang="en-US" dirty="0"/>
              <a:t>, </a:t>
            </a:r>
            <a:r>
              <a:rPr lang="en-US" dirty="0" err="1"/>
              <a:t>incluyendo</a:t>
            </a:r>
            <a:r>
              <a:rPr lang="en-US" dirty="0"/>
              <a:t>: 
</a:t>
            </a:r>
            <a:r>
              <a:rPr lang="en-US" dirty="0" err="1"/>
              <a:t>Trabajar</a:t>
            </a:r>
            <a:r>
              <a:rPr lang="en-US" dirty="0"/>
              <a:t> un </a:t>
            </a:r>
            <a:r>
              <a:rPr lang="en-US" dirty="0" err="1"/>
              <a:t>número</a:t>
            </a:r>
            <a:r>
              <a:rPr lang="en-US" dirty="0"/>
              <a:t> </a:t>
            </a:r>
            <a:r>
              <a:rPr lang="en-US" dirty="0" err="1"/>
              <a:t>diferente</a:t>
            </a:r>
            <a:r>
              <a:rPr lang="en-US" dirty="0"/>
              <a:t> de horas 
</a:t>
            </a:r>
            <a:r>
              <a:rPr lang="en-US" dirty="0" err="1"/>
              <a:t>Producir</a:t>
            </a:r>
            <a:r>
              <a:rPr lang="en-US" dirty="0"/>
              <a:t> un </a:t>
            </a:r>
            <a:r>
              <a:rPr lang="en-US" dirty="0" err="1"/>
              <a:t>número</a:t>
            </a:r>
            <a:r>
              <a:rPr lang="en-US" dirty="0"/>
              <a:t> </a:t>
            </a:r>
            <a:r>
              <a:rPr lang="en-US" dirty="0" err="1"/>
              <a:t>diferente</a:t>
            </a:r>
            <a:r>
              <a:rPr lang="en-US" dirty="0"/>
              <a:t> de </a:t>
            </a:r>
            <a:r>
              <a:rPr lang="en-US" dirty="0" err="1"/>
              <a:t>unidades</a:t>
            </a:r>
            <a:r>
              <a:rPr lang="en-US" dirty="0"/>
              <a:t> de </a:t>
            </a:r>
            <a:r>
              <a:rPr lang="en-US" dirty="0" err="1"/>
              <a:t>cosecha</a:t>
            </a:r>
            <a:r>
              <a:rPr lang="en-US" dirty="0"/>
              <a:t>
</a:t>
            </a:r>
            <a:r>
              <a:rPr lang="en-US" dirty="0" err="1"/>
              <a:t>Llenó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formularios</a:t>
            </a:r>
            <a:r>
              <a:rPr lang="en-US" dirty="0"/>
              <a:t> W4 - </a:t>
            </a:r>
            <a:r>
              <a:rPr lang="en-US" dirty="0" err="1"/>
              <a:t>Certificado</a:t>
            </a:r>
            <a:r>
              <a:rPr lang="en-US" dirty="0"/>
              <a:t> de </a:t>
            </a:r>
            <a:r>
              <a:rPr lang="en-US" dirty="0" err="1"/>
              <a:t>retención</a:t>
            </a:r>
            <a:r>
              <a:rPr lang="en-US" dirty="0"/>
              <a:t> del </a:t>
            </a:r>
            <a:r>
              <a:rPr lang="en-US" dirty="0" err="1"/>
              <a:t>empleado</a:t>
            </a:r>
            <a:r>
              <a:rPr lang="en-US" dirty="0"/>
              <a:t> de </a:t>
            </a:r>
            <a:r>
              <a:rPr lang="en-US" dirty="0" err="1"/>
              <a:t>manera</a:t>
            </a:r>
            <a:r>
              <a:rPr lang="en-US" dirty="0"/>
              <a:t> </a:t>
            </a:r>
            <a:r>
              <a:rPr lang="en-US" dirty="0" err="1"/>
              <a:t>diferente</a:t>
            </a:r>
            <a:r>
              <a:rPr lang="en-US" dirty="0"/>
              <a:t> </a:t>
            </a:r>
            <a:r>
              <a:rPr lang="en-US" dirty="0" err="1"/>
              <a:t>debido</a:t>
            </a:r>
            <a:r>
              <a:rPr lang="en-US" dirty="0"/>
              <a:t> al </a:t>
            </a:r>
            <a:r>
              <a:rPr lang="en-US" dirty="0" err="1"/>
              <a:t>estado</a:t>
            </a:r>
            <a:r>
              <a:rPr lang="en-US" dirty="0"/>
              <a:t> civil y / o </a:t>
            </a:r>
            <a:r>
              <a:rPr lang="en-US" dirty="0" err="1"/>
              <a:t>número</a:t>
            </a:r>
            <a:r>
              <a:rPr lang="en-US" dirty="0"/>
              <a:t> de </a:t>
            </a:r>
            <a:r>
              <a:rPr lang="en-US" dirty="0" err="1"/>
              <a:t>hijos</a:t>
            </a:r>
            <a:r>
              <a:rPr lang="en-US" dirty="0"/>
              <a:t>
Las </a:t>
            </a:r>
            <a:r>
              <a:rPr lang="en-US" dirty="0" err="1"/>
              <a:t>diferencias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las </a:t>
            </a:r>
            <a:r>
              <a:rPr lang="en-US" dirty="0" err="1"/>
              <a:t>respuestas</a:t>
            </a:r>
            <a:r>
              <a:rPr lang="en-US" dirty="0"/>
              <a:t> a las </a:t>
            </a:r>
            <a:r>
              <a:rPr lang="en-US" dirty="0" err="1"/>
              <a:t>preguntas</a:t>
            </a:r>
            <a:r>
              <a:rPr lang="en-US" dirty="0"/>
              <a:t> W4 </a:t>
            </a:r>
            <a:r>
              <a:rPr lang="en-US" dirty="0" err="1"/>
              <a:t>crearán</a:t>
            </a:r>
            <a:r>
              <a:rPr lang="en-US" dirty="0"/>
              <a:t> </a:t>
            </a:r>
            <a:r>
              <a:rPr lang="en-US" dirty="0" err="1"/>
              <a:t>diferencias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las </a:t>
            </a:r>
            <a:r>
              <a:rPr lang="en-US" dirty="0" err="1"/>
              <a:t>ganancias</a:t>
            </a:r>
            <a:r>
              <a:rPr lang="en-US" dirty="0"/>
              <a:t> y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impuestos</a:t>
            </a:r>
            <a:r>
              <a:rPr lang="en-US" dirty="0"/>
              <a:t>.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CF499-F23C-4BBD-9655-032DE0DE39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82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Conoce</a:t>
            </a:r>
            <a:r>
              <a:rPr lang="en-US" dirty="0"/>
              <a:t> a Dani.  Lea la </a:t>
            </a:r>
            <a:r>
              <a:rPr lang="en-US" dirty="0" err="1"/>
              <a:t>diapositiva</a:t>
            </a:r>
            <a:r>
              <a:rPr lang="en-US" dirty="0"/>
              <a:t> para </a:t>
            </a:r>
            <a:r>
              <a:rPr lang="en-US" dirty="0" err="1"/>
              <a:t>obtener</a:t>
            </a:r>
            <a:r>
              <a:rPr lang="en-US" dirty="0"/>
              <a:t> </a:t>
            </a:r>
            <a:r>
              <a:rPr lang="en-US" dirty="0" err="1"/>
              <a:t>información</a:t>
            </a:r>
            <a:r>
              <a:rPr lang="en-US" dirty="0"/>
              <a:t>.
</a:t>
            </a:r>
            <a:r>
              <a:rPr lang="en-US" dirty="0" err="1"/>
              <a:t>Luego</a:t>
            </a:r>
            <a:r>
              <a:rPr lang="en-US" dirty="0"/>
              <a:t> </a:t>
            </a:r>
            <a:r>
              <a:rPr lang="en-US" dirty="0" err="1"/>
              <a:t>vaya</a:t>
            </a:r>
            <a:r>
              <a:rPr lang="en-US" dirty="0"/>
              <a:t> a la </a:t>
            </a:r>
            <a:r>
              <a:rPr lang="en-US" dirty="0" err="1"/>
              <a:t>siguiente</a:t>
            </a:r>
            <a:r>
              <a:rPr lang="en-US" dirty="0"/>
              <a:t> </a:t>
            </a:r>
            <a:r>
              <a:rPr lang="en-US" dirty="0" err="1"/>
              <a:t>diapositiva</a:t>
            </a:r>
            <a:r>
              <a:rPr lang="en-US" dirty="0"/>
              <a:t> para </a:t>
            </a:r>
            <a:r>
              <a:rPr lang="en-US" dirty="0" err="1"/>
              <a:t>ver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cheque de </a:t>
            </a:r>
            <a:r>
              <a:rPr lang="en-US" dirty="0" err="1"/>
              <a:t>pago</a:t>
            </a:r>
            <a:r>
              <a:rPr lang="en-US" dirty="0"/>
              <a:t> de </a:t>
            </a:r>
            <a:r>
              <a:rPr lang="en-US" dirty="0" err="1"/>
              <a:t>muestra</a:t>
            </a:r>
            <a:r>
              <a:rPr lang="en-US" dirty="0"/>
              <a:t>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CF499-F23C-4BBD-9655-032DE0DE39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87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 </a:t>
            </a:r>
            <a:r>
              <a:rPr lang="en-US" dirty="0" err="1"/>
              <a:t>talón</a:t>
            </a:r>
            <a:r>
              <a:rPr lang="en-US" dirty="0"/>
              <a:t> de </a:t>
            </a:r>
            <a:r>
              <a:rPr lang="en-US" dirty="0" err="1"/>
              <a:t>pago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mucha</a:t>
            </a:r>
            <a:r>
              <a:rPr lang="en-US" dirty="0"/>
              <a:t> </a:t>
            </a:r>
            <a:r>
              <a:rPr lang="en-US" dirty="0" err="1"/>
              <a:t>información</a:t>
            </a:r>
            <a:r>
              <a:rPr lang="en-US" dirty="0"/>
              <a:t>, </a:t>
            </a:r>
            <a:r>
              <a:rPr lang="en-US" dirty="0" err="1"/>
              <a:t>incluido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empleado</a:t>
            </a:r>
            <a:r>
              <a:rPr lang="en-US" dirty="0"/>
              <a:t>,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número</a:t>
            </a:r>
            <a:r>
              <a:rPr lang="en-US" dirty="0"/>
              <a:t> de </a:t>
            </a:r>
            <a:r>
              <a:rPr lang="en-US" dirty="0" err="1"/>
              <a:t>identificación</a:t>
            </a:r>
            <a:r>
              <a:rPr lang="en-US" dirty="0"/>
              <a:t>,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período</a:t>
            </a:r>
            <a:r>
              <a:rPr lang="en-US" dirty="0"/>
              <a:t> de </a:t>
            </a:r>
            <a:r>
              <a:rPr lang="en-US" dirty="0" err="1"/>
              <a:t>pago</a:t>
            </a:r>
            <a:r>
              <a:rPr lang="en-US" dirty="0"/>
              <a:t>, la </a:t>
            </a:r>
            <a:r>
              <a:rPr lang="en-US" dirty="0" err="1"/>
              <a:t>fecha</a:t>
            </a:r>
            <a:r>
              <a:rPr lang="en-US" dirty="0"/>
              <a:t> de </a:t>
            </a:r>
            <a:r>
              <a:rPr lang="en-US" dirty="0" err="1"/>
              <a:t>pago</a:t>
            </a:r>
            <a:r>
              <a:rPr lang="en-US" dirty="0"/>
              <a:t> y </a:t>
            </a:r>
            <a:r>
              <a:rPr lang="en-US" dirty="0" err="1"/>
              <a:t>mucha</a:t>
            </a:r>
            <a:r>
              <a:rPr lang="en-US" dirty="0"/>
              <a:t> </a:t>
            </a:r>
            <a:r>
              <a:rPr lang="en-US" dirty="0" err="1"/>
              <a:t>información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la </a:t>
            </a:r>
            <a:r>
              <a:rPr lang="en-US" dirty="0" err="1"/>
              <a:t>cantidad</a:t>
            </a:r>
            <a:r>
              <a:rPr lang="en-US" dirty="0"/>
              <a:t>.
</a:t>
            </a:r>
            <a:r>
              <a:rPr lang="en-US" b="1" dirty="0"/>
              <a:t>Nota para </a:t>
            </a:r>
            <a:r>
              <a:rPr lang="en-US" b="1" dirty="0" err="1"/>
              <a:t>el</a:t>
            </a:r>
            <a:r>
              <a:rPr lang="en-US" b="1" dirty="0"/>
              <a:t> </a:t>
            </a:r>
            <a:r>
              <a:rPr lang="en-US" b="1" dirty="0" err="1"/>
              <a:t>facilitador</a:t>
            </a:r>
            <a:r>
              <a:rPr lang="en-US" b="1" dirty="0"/>
              <a:t> - </a:t>
            </a:r>
            <a:r>
              <a:rPr lang="en-US" dirty="0"/>
              <a:t>Revise las palabras </a:t>
            </a:r>
            <a:r>
              <a:rPr lang="en-US" dirty="0" err="1"/>
              <a:t>importantes</a:t>
            </a:r>
            <a:r>
              <a:rPr lang="en-US" dirty="0"/>
              <a:t> que </a:t>
            </a:r>
            <a:r>
              <a:rPr lang="en-US" dirty="0" err="1"/>
              <a:t>debe</a:t>
            </a:r>
            <a:r>
              <a:rPr lang="en-US" dirty="0"/>
              <a:t> saber 
La </a:t>
            </a:r>
            <a:r>
              <a:rPr lang="en-US" dirty="0" err="1"/>
              <a:t>siguiente</a:t>
            </a:r>
            <a:r>
              <a:rPr lang="en-US" dirty="0"/>
              <a:t> </a:t>
            </a:r>
            <a:r>
              <a:rPr lang="en-US" dirty="0" err="1"/>
              <a:t>diapositiva</a:t>
            </a:r>
            <a:r>
              <a:rPr lang="en-US" dirty="0"/>
              <a:t> </a:t>
            </a:r>
            <a:r>
              <a:rPr lang="en-US" dirty="0" err="1"/>
              <a:t>revisará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del </a:t>
            </a:r>
            <a:r>
              <a:rPr lang="en-US" dirty="0" err="1"/>
              <a:t>recibo</a:t>
            </a:r>
            <a:r>
              <a:rPr lang="en-US" dirty="0"/>
              <a:t> de </a:t>
            </a:r>
            <a:r>
              <a:rPr lang="en-US" dirty="0" err="1"/>
              <a:t>pago</a:t>
            </a:r>
            <a:r>
              <a:rPr lang="en-US" dirty="0"/>
              <a:t>.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CF499-F23C-4BBD-9655-032DE0DE39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83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Continuaremos</a:t>
            </a:r>
            <a:r>
              <a:rPr lang="en-US" dirty="0"/>
              <a:t> </a:t>
            </a:r>
            <a:r>
              <a:rPr lang="en-US" dirty="0" err="1"/>
              <a:t>revisando</a:t>
            </a:r>
            <a:r>
              <a:rPr lang="en-US" dirty="0"/>
              <a:t> y </a:t>
            </a:r>
            <a:r>
              <a:rPr lang="en-US" dirty="0" err="1"/>
              <a:t>explicando</a:t>
            </a:r>
            <a:r>
              <a:rPr lang="en-US" dirty="0"/>
              <a:t> las palabras </a:t>
            </a:r>
            <a:r>
              <a:rPr lang="en-US" dirty="0" err="1"/>
              <a:t>importantes</a:t>
            </a:r>
            <a:r>
              <a:rPr lang="en-US" dirty="0"/>
              <a:t> que </a:t>
            </a:r>
            <a:r>
              <a:rPr lang="en-US" dirty="0" err="1"/>
              <a:t>debe</a:t>
            </a:r>
            <a:r>
              <a:rPr lang="en-US" dirty="0"/>
              <a:t> saber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recibo</a:t>
            </a:r>
            <a:r>
              <a:rPr lang="en-US" dirty="0"/>
              <a:t> de </a:t>
            </a:r>
            <a:r>
              <a:rPr lang="en-US" dirty="0" err="1"/>
              <a:t>pago</a:t>
            </a:r>
            <a:r>
              <a:rPr lang="en-US" dirty="0"/>
              <a:t>.
</a:t>
            </a:r>
            <a:r>
              <a:rPr lang="en-US" b="1" dirty="0"/>
              <a:t>Nota para </a:t>
            </a:r>
            <a:r>
              <a:rPr lang="en-US" b="1" dirty="0" err="1"/>
              <a:t>el</a:t>
            </a:r>
            <a:r>
              <a:rPr lang="en-US" b="1" dirty="0"/>
              <a:t> </a:t>
            </a:r>
            <a:r>
              <a:rPr lang="en-US" b="1" dirty="0" err="1"/>
              <a:t>facilitador</a:t>
            </a:r>
            <a:r>
              <a:rPr lang="en-US" b="0" dirty="0"/>
              <a:t> - revise las palabras </a:t>
            </a:r>
            <a:r>
              <a:rPr lang="en-US" b="0" dirty="0" err="1"/>
              <a:t>importantes</a:t>
            </a:r>
            <a:r>
              <a:rPr lang="en-US" b="0" dirty="0"/>
              <a:t> que </a:t>
            </a:r>
            <a:r>
              <a:rPr lang="en-US" b="0" dirty="0" err="1"/>
              <a:t>debe</a:t>
            </a:r>
            <a:r>
              <a:rPr lang="en-US" b="0" dirty="0"/>
              <a:t> saber</a:t>
            </a:r>
            <a:r>
              <a:rPr lang="en-US" dirty="0"/>
              <a:t>
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CF499-F23C-4BBD-9655-032DE0DE39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74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FA6D3-6463-476C-AD6F-86D618F07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48058D-1CE0-41DE-9FAA-8D7F4AC92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E7B35-01C6-4ED1-942B-8F8D74897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A9A-83F4-441C-BB7D-C204EF9BA40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4201D-52BD-41F4-B994-D2AA85DF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0159B-0F2F-4B83-ADD6-B077D581C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1FDD-659B-4326-BB88-0AAC69CC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279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CBBDC-CDEE-4A52-AB4B-B4257D479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6A067B-B216-49D7-A64E-2EE63034E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99A05-A15A-4597-9E9F-CAE6546EE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A9A-83F4-441C-BB7D-C204EF9BA40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31310-816B-4B2A-BE6E-F867903F4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CEEB3-D9A1-40D4-80DA-56CA8C64B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1FDD-659B-4326-BB88-0AAC69CC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1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CC482C-E89A-4EFA-A552-3E4CA89E4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398700-2AD6-49F7-8F0E-42EA2A26F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9A8D0-5089-4BC2-A8B2-7B2B236F8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A9A-83F4-441C-BB7D-C204EF9BA40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81688-D925-4C8A-A041-47F6D5FBF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7BED1-2072-4CAD-AA81-8D582C708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1FDD-659B-4326-BB88-0AAC69CC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9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7C234-B367-4B26-A5E1-220AB865A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570" y="365125"/>
            <a:ext cx="10222230" cy="1325563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503AA-FD36-44C1-8773-B6B19C8FC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570" y="1825625"/>
            <a:ext cx="10222230" cy="435133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2EC1B-77B0-47D5-8A9E-FA3E96C1F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A9A-83F4-441C-BB7D-C204EF9BA40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BF7B8-A030-4D5F-AA31-429F50113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90E68-BFFC-4763-B4FA-E57A3E3B5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1FDD-659B-4326-BB88-0AAC69CC769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343B80-B9DD-7CD4-0666-5400544E41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9749046" y="-2078478"/>
            <a:ext cx="364477" cy="45214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6BFCD3-0C93-48B2-BC63-8F6F523AB0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-27402" y="0"/>
            <a:ext cx="8656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00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60286-A383-4A77-9AD5-A8A874CEB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8F136-7113-4109-A0D3-CC6BFC73A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BCB6C-708E-4A3C-B7E9-DAF2C8698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A9A-83F4-441C-BB7D-C204EF9BA40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483C5-B66C-410D-8848-E59314F31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CFF9A-FD40-45CC-AFB2-980C263A7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1FDD-659B-4326-BB88-0AAC69CC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7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EE29F-9DFC-4017-AB1B-E57B7676E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4AFD5-A4E0-41F5-B025-563C1D3BC4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1C090B-52EA-45E7-BE1C-6587AC9FC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F36205-D709-456C-A543-6E272BB80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A9A-83F4-441C-BB7D-C204EF9BA40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7DF05-724D-41CA-A2AF-215956AD6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AD341-09D8-4AC5-9700-9D5FAA75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1FDD-659B-4326-BB88-0AAC69CC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8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F2987-D4F3-4B9C-BC15-1DC0D5862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FD8FC0-65AF-4004-9977-F75F3F968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2CC2F-E8F1-4424-95F7-C3DE49187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A3E1B-AD69-470B-8A63-F432B62E0D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848182-5D59-475E-8E7F-B9F923B469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60A0A8-8347-46E2-B198-ADFFDF41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A9A-83F4-441C-BB7D-C204EF9BA40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6ADF4C-4EA9-48C8-A77F-81B8EC861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47ED50-E3A9-4F5E-8C8C-16831947B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1FDD-659B-4326-BB88-0AAC69CC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7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18E2C-B348-48F2-A506-2A472BA06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3DCF10-5FBD-48F3-A151-4481FFFB2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A9A-83F4-441C-BB7D-C204EF9BA40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1426E7-A257-478A-9978-F94D5B3E1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56EE16-F7D4-4E0D-B6CB-F2085D6EA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1FDD-659B-4326-BB88-0AAC69CC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5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4A598D-DC57-4D7A-ADB9-D678EA72B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A9A-83F4-441C-BB7D-C204EF9BA40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271709-B7D3-4842-AAD1-78D3E0E1A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7B2A80-7876-4992-8490-605AE17AB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1FDD-659B-4326-BB88-0AAC69CC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43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ECDCA-DCFB-4C4F-B98B-9BDBAB10C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D1528-104D-40AD-B071-459BC21BD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C5102A-F173-450D-9E20-86501C29A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AF077-A4DB-4925-BE8F-EBC81A341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A9A-83F4-441C-BB7D-C204EF9BA40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067A8-1CC6-4BFA-BB5E-03320D10B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FA7BD-B555-4668-A05B-76F60F42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1FDD-659B-4326-BB88-0AAC69CC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9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EA1E2-62C8-4E58-98C1-A39FC3AB9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FF2B5A-1FCF-4F50-AE59-E03C2C104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817A54-34EC-4030-B42A-D77F5F27E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55315C-9D05-4144-9E77-545C5FF31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A9A-83F4-441C-BB7D-C204EF9BA40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44D35-93C8-43FD-B344-497141984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DE6B6-54BD-469A-8212-F426F3D73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1FDD-659B-4326-BB88-0AAC69CC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30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90D340-0916-41E6-981C-7EA9A74D0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90255-D9B0-450B-BA23-838B271AD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D33D2-A2D9-4773-B15C-6DBB200F2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02A9A-83F4-441C-BB7D-C204EF9BA40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1880F-93E1-4FB1-BE32-3E092D1981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F031F-9EC9-44A8-AAE6-D17BD8BE6C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E1FDD-659B-4326-BB88-0AAC69CC7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2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aex.uada.edu/about-extension/united-states-extension-offices.asp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onsumerfinance.gov/" TargetMode="External"/><Relationship Id="rId4" Type="http://schemas.openxmlformats.org/officeDocument/2006/relationships/hyperlink" Target="https://www.youngfarmers.org/cultivemos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E6AEBD9E-40CD-4865-8453-9D2BA24B1A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159" y="0"/>
            <a:ext cx="2691245" cy="1936573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64D0ED8-487B-4F8D-A3F8-ABA5C9DF1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9864" y="1825624"/>
            <a:ext cx="10449216" cy="309580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4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Administrar</a:t>
            </a: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las </a:t>
            </a:r>
            <a:r>
              <a:rPr lang="en-US" sz="4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Finanzas</a:t>
            </a: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4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en</a:t>
            </a: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4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los</a:t>
            </a: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4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Estados</a:t>
            </a: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Unidos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40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4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Comprensión</a:t>
            </a: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de </a:t>
            </a:r>
            <a:r>
              <a:rPr lang="en-US" sz="4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su</a:t>
            </a: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Cheque de Pago y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40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Talón</a:t>
            </a: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de Pago</a:t>
            </a:r>
          </a:p>
          <a:p>
            <a:pPr marL="0" indent="0" algn="ctr">
              <a:buNone/>
            </a:pPr>
            <a:endParaRPr lang="en-US" sz="40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352DC0-D1EE-4853-9E36-BE9E510BEA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02625" y="1142047"/>
            <a:ext cx="1579563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/>
              <a:t>Su</a:t>
            </a:r>
            <a:r>
              <a:rPr lang="en-US" sz="1800" dirty="0"/>
              <a:t> logo </a:t>
            </a:r>
            <a:r>
              <a:rPr lang="en-US" sz="1800" dirty="0" err="1"/>
              <a:t>aquí</a:t>
            </a:r>
            <a:endParaRPr lang="en-US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6C06-8EDB-483D-BB62-9FBBB2DC253E}"/>
              </a:ext>
            </a:extLst>
          </p:cNvPr>
          <p:cNvSpPr txBox="1"/>
          <p:nvPr/>
        </p:nvSpPr>
        <p:spPr>
          <a:xfrm>
            <a:off x="7808895" y="5264834"/>
            <a:ext cx="22013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err="1"/>
              <a:t>Presentado</a:t>
            </a:r>
            <a:r>
              <a:rPr lang="en-US"/>
              <a:t> </a:t>
            </a:r>
            <a:r>
              <a:rPr lang="en-US" err="1"/>
              <a:t>por</a:t>
            </a:r>
            <a:r>
              <a:rPr lang="en-US"/>
              <a:t>: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A3F5F-8851-43E1-9A84-DE22B9112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El </a:t>
            </a:r>
            <a:r>
              <a:rPr lang="en-US" b="1" dirty="0" err="1">
                <a:solidFill>
                  <a:srgbClr val="70AD47">
                    <a:lumMod val="50000"/>
                  </a:srgbClr>
                </a:solidFill>
              </a:rPr>
              <a:t>talón</a:t>
            </a:r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 de </a:t>
            </a:r>
            <a:r>
              <a:rPr lang="en-US" b="1" dirty="0" err="1">
                <a:solidFill>
                  <a:srgbClr val="70AD47">
                    <a:lumMod val="50000"/>
                  </a:srgbClr>
                </a:solidFill>
              </a:rPr>
              <a:t>pago</a:t>
            </a:r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 de Dani - Un </a:t>
            </a:r>
            <a:r>
              <a:rPr lang="en-US" b="1" dirty="0" err="1">
                <a:solidFill>
                  <a:srgbClr val="70AD47">
                    <a:lumMod val="50000"/>
                  </a:srgbClr>
                </a:solidFill>
              </a:rPr>
              <a:t>ejemplo</a:t>
            </a:r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
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AA3B14-C74F-46E6-A936-DD27EAF1B831}"/>
              </a:ext>
            </a:extLst>
          </p:cNvPr>
          <p:cNvSpPr txBox="1"/>
          <p:nvPr/>
        </p:nvSpPr>
        <p:spPr>
          <a:xfrm>
            <a:off x="1075765" y="4432151"/>
            <a:ext cx="10794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IMPUESTO FICA MED</a:t>
            </a:r>
            <a:r>
              <a:rPr lang="en-US" u="sng" dirty="0"/>
              <a:t> </a:t>
            </a:r>
            <a:r>
              <a:rPr lang="en-US" dirty="0"/>
              <a:t>– es la </a:t>
            </a:r>
            <a:r>
              <a:rPr lang="en-US" dirty="0" err="1"/>
              <a:t>etiqueta</a:t>
            </a:r>
            <a:r>
              <a:rPr lang="en-US" dirty="0"/>
              <a:t> </a:t>
            </a:r>
            <a:r>
              <a:rPr lang="en-US" dirty="0" err="1"/>
              <a:t>utilizada</a:t>
            </a:r>
            <a:r>
              <a:rPr lang="en-US" dirty="0"/>
              <a:t> para </a:t>
            </a:r>
            <a:r>
              <a:rPr lang="en-US" dirty="0" err="1"/>
              <a:t>identificar</a:t>
            </a:r>
            <a:r>
              <a:rPr lang="en-US" dirty="0"/>
              <a:t> la </a:t>
            </a:r>
            <a:r>
              <a:rPr lang="en-US" dirty="0" err="1"/>
              <a:t>deducción</a:t>
            </a:r>
            <a:r>
              <a:rPr lang="en-US" dirty="0"/>
              <a:t> de </a:t>
            </a:r>
            <a:r>
              <a:rPr lang="en-US" dirty="0" err="1"/>
              <a:t>impuestos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la </a:t>
            </a:r>
            <a:r>
              <a:rPr lang="en-US" dirty="0" err="1"/>
              <a:t>nómina</a:t>
            </a:r>
            <a:r>
              <a:rPr lang="en-US" dirty="0"/>
              <a:t> de Medicare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4A1315-62E5-48C1-AC32-F3AB1880622B}"/>
              </a:ext>
            </a:extLst>
          </p:cNvPr>
          <p:cNvSpPr txBox="1"/>
          <p:nvPr/>
        </p:nvSpPr>
        <p:spPr>
          <a:xfrm>
            <a:off x="1075765" y="4927002"/>
            <a:ext cx="10794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IMPUESTO FICA SS </a:t>
            </a:r>
            <a:r>
              <a:rPr lang="en-US" dirty="0"/>
              <a:t>–  es la </a:t>
            </a:r>
            <a:r>
              <a:rPr lang="en-US" dirty="0" err="1"/>
              <a:t>etiqueta</a:t>
            </a:r>
            <a:r>
              <a:rPr lang="en-US" dirty="0"/>
              <a:t> </a:t>
            </a:r>
            <a:r>
              <a:rPr lang="en-US" dirty="0" err="1"/>
              <a:t>utilizada</a:t>
            </a:r>
            <a:r>
              <a:rPr lang="en-US" dirty="0"/>
              <a:t> para </a:t>
            </a:r>
            <a:r>
              <a:rPr lang="en-US" dirty="0" err="1"/>
              <a:t>identificar</a:t>
            </a:r>
            <a:r>
              <a:rPr lang="en-US" dirty="0"/>
              <a:t> la </a:t>
            </a:r>
            <a:r>
              <a:rPr lang="en-US" dirty="0" err="1"/>
              <a:t>deducción</a:t>
            </a:r>
            <a:r>
              <a:rPr lang="en-US" dirty="0"/>
              <a:t> del </a:t>
            </a:r>
            <a:r>
              <a:rPr lang="en-US" dirty="0" err="1"/>
              <a:t>impuesto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la </a:t>
            </a:r>
            <a:r>
              <a:rPr lang="en-US" dirty="0" err="1"/>
              <a:t>nómina</a:t>
            </a:r>
            <a:r>
              <a:rPr lang="en-US" dirty="0"/>
              <a:t> del Seguro Social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1CF79B-CAFD-499B-B7F0-2F604F7876E8}"/>
              </a:ext>
            </a:extLst>
          </p:cNvPr>
          <p:cNvSpPr txBox="1"/>
          <p:nvPr/>
        </p:nvSpPr>
        <p:spPr>
          <a:xfrm>
            <a:off x="1075765" y="5296334"/>
            <a:ext cx="1015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u="sng" dirty="0"/>
          </a:p>
          <a:p>
            <a:r>
              <a:rPr lang="en-US" b="1" u="sng" dirty="0"/>
              <a:t>IMPUESTO FED</a:t>
            </a:r>
            <a:r>
              <a:rPr lang="en-US" u="sng" dirty="0"/>
              <a:t> </a:t>
            </a:r>
            <a:r>
              <a:rPr lang="en-US" dirty="0"/>
              <a:t>– es la </a:t>
            </a:r>
            <a:r>
              <a:rPr lang="en-US" dirty="0" err="1"/>
              <a:t>etiqueta</a:t>
            </a:r>
            <a:r>
              <a:rPr lang="en-US" dirty="0"/>
              <a:t> </a:t>
            </a:r>
            <a:r>
              <a:rPr lang="en-US" dirty="0" err="1"/>
              <a:t>utilizada</a:t>
            </a:r>
            <a:r>
              <a:rPr lang="en-US" dirty="0"/>
              <a:t> para </a:t>
            </a:r>
            <a:r>
              <a:rPr lang="en-US" dirty="0" err="1"/>
              <a:t>identificar</a:t>
            </a:r>
            <a:r>
              <a:rPr lang="en-US" dirty="0"/>
              <a:t> la </a:t>
            </a:r>
            <a:r>
              <a:rPr lang="en-US" dirty="0" err="1"/>
              <a:t>deducción</a:t>
            </a:r>
            <a:r>
              <a:rPr lang="en-US" dirty="0"/>
              <a:t> del </a:t>
            </a:r>
            <a:r>
              <a:rPr lang="en-US" dirty="0" err="1"/>
              <a:t>impuesto</a:t>
            </a:r>
            <a:r>
              <a:rPr lang="en-US" dirty="0"/>
              <a:t> federal </a:t>
            </a:r>
            <a:r>
              <a:rPr lang="en-US" dirty="0" err="1"/>
              <a:t>sobre</a:t>
            </a:r>
            <a:r>
              <a:rPr lang="en-US" dirty="0"/>
              <a:t> la </a:t>
            </a:r>
            <a:r>
              <a:rPr lang="en-US" dirty="0" err="1"/>
              <a:t>renta</a:t>
            </a:r>
            <a:endParaRPr lang="en-US" dirty="0"/>
          </a:p>
        </p:txBody>
      </p:sp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8FFA6EAC-7E63-4B58-0A7D-F513202552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113" y="929479"/>
            <a:ext cx="9071488" cy="35055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6DED20-978D-4359-ACC6-843C69734BCA}"/>
              </a:ext>
            </a:extLst>
          </p:cNvPr>
          <p:cNvSpPr txBox="1"/>
          <p:nvPr/>
        </p:nvSpPr>
        <p:spPr>
          <a:xfrm>
            <a:off x="1131570" y="5755340"/>
            <a:ext cx="10099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u="sng" dirty="0"/>
          </a:p>
          <a:p>
            <a:r>
              <a:rPr lang="en-US" b="1" u="sng" dirty="0"/>
              <a:t>IMPUESTO ESTATAL</a:t>
            </a:r>
            <a:r>
              <a:rPr lang="en-US" u="sng" dirty="0"/>
              <a:t> </a:t>
            </a:r>
            <a:r>
              <a:rPr lang="en-US" dirty="0"/>
              <a:t>– es la </a:t>
            </a:r>
            <a:r>
              <a:rPr lang="en-US" dirty="0" err="1"/>
              <a:t>etiqueta</a:t>
            </a:r>
            <a:r>
              <a:rPr lang="en-US" dirty="0"/>
              <a:t> </a:t>
            </a:r>
            <a:r>
              <a:rPr lang="en-US" dirty="0" err="1"/>
              <a:t>utilizada</a:t>
            </a:r>
            <a:r>
              <a:rPr lang="en-US" dirty="0"/>
              <a:t> para </a:t>
            </a:r>
            <a:r>
              <a:rPr lang="en-US" dirty="0" err="1"/>
              <a:t>identificar</a:t>
            </a:r>
            <a:r>
              <a:rPr lang="en-US" dirty="0"/>
              <a:t> la </a:t>
            </a:r>
            <a:r>
              <a:rPr lang="en-US" dirty="0" err="1"/>
              <a:t>deducción</a:t>
            </a:r>
            <a:r>
              <a:rPr lang="en-US" dirty="0"/>
              <a:t> del </a:t>
            </a:r>
            <a:r>
              <a:rPr lang="en-US" dirty="0" err="1"/>
              <a:t>impuesto</a:t>
            </a:r>
            <a:r>
              <a:rPr lang="en-US" dirty="0"/>
              <a:t> </a:t>
            </a:r>
            <a:r>
              <a:rPr lang="en-US" dirty="0" err="1"/>
              <a:t>estatal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la </a:t>
            </a:r>
            <a:r>
              <a:rPr lang="en-US" dirty="0" err="1"/>
              <a:t>renta</a:t>
            </a:r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35D4504-BE65-4B68-A898-0F02B3C93CC8}"/>
              </a:ext>
            </a:extLst>
          </p:cNvPr>
          <p:cNvCxnSpPr>
            <a:cxnSpLocks/>
          </p:cNvCxnSpPr>
          <p:nvPr/>
        </p:nvCxnSpPr>
        <p:spPr>
          <a:xfrm flipV="1">
            <a:off x="2573867" y="2444328"/>
            <a:ext cx="3899149" cy="211334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59E25E4-0240-45E2-AE1D-4886335D07CC}"/>
              </a:ext>
            </a:extLst>
          </p:cNvPr>
          <p:cNvCxnSpPr>
            <a:cxnSpLocks/>
          </p:cNvCxnSpPr>
          <p:nvPr/>
        </p:nvCxnSpPr>
        <p:spPr>
          <a:xfrm flipV="1">
            <a:off x="2573867" y="2757584"/>
            <a:ext cx="3899149" cy="232077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E6A0F72-5687-456B-9AF6-0502780CC5F6}"/>
              </a:ext>
            </a:extLst>
          </p:cNvPr>
          <p:cNvCxnSpPr>
            <a:cxnSpLocks/>
          </p:cNvCxnSpPr>
          <p:nvPr/>
        </p:nvCxnSpPr>
        <p:spPr>
          <a:xfrm flipV="1">
            <a:off x="2438400" y="3069203"/>
            <a:ext cx="4061393" cy="255029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AB941E2-AB47-4A51-B7CE-EC76E4DB7BA4}"/>
              </a:ext>
            </a:extLst>
          </p:cNvPr>
          <p:cNvCxnSpPr>
            <a:cxnSpLocks/>
          </p:cNvCxnSpPr>
          <p:nvPr/>
        </p:nvCxnSpPr>
        <p:spPr>
          <a:xfrm flipV="1">
            <a:off x="2760133" y="3430485"/>
            <a:ext cx="3928346" cy="26723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379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A3F5F-8851-43E1-9A84-DE22B9112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El </a:t>
            </a:r>
            <a:r>
              <a:rPr lang="en-US" b="1" dirty="0" err="1">
                <a:solidFill>
                  <a:srgbClr val="70AD47">
                    <a:lumMod val="50000"/>
                  </a:srgbClr>
                </a:solidFill>
              </a:rPr>
              <a:t>talón</a:t>
            </a:r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 de </a:t>
            </a:r>
            <a:r>
              <a:rPr lang="en-US" b="1" dirty="0" err="1">
                <a:solidFill>
                  <a:srgbClr val="70AD47">
                    <a:lumMod val="50000"/>
                  </a:srgbClr>
                </a:solidFill>
              </a:rPr>
              <a:t>pago</a:t>
            </a:r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 de Dani - Un </a:t>
            </a:r>
            <a:r>
              <a:rPr lang="en-US" b="1" dirty="0" err="1">
                <a:solidFill>
                  <a:srgbClr val="70AD47">
                    <a:lumMod val="50000"/>
                  </a:srgbClr>
                </a:solidFill>
              </a:rPr>
              <a:t>ejemplo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2C0586-6333-4BA7-98C6-A5272DE39D14}"/>
              </a:ext>
            </a:extLst>
          </p:cNvPr>
          <p:cNvSpPr txBox="1"/>
          <p:nvPr/>
        </p:nvSpPr>
        <p:spPr>
          <a:xfrm>
            <a:off x="1405466" y="5439444"/>
            <a:ext cx="98147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u="sng" dirty="0"/>
          </a:p>
          <a:p>
            <a:r>
              <a:rPr lang="en-US" sz="2000" b="1" u="sng" dirty="0"/>
              <a:t>Total actual </a:t>
            </a:r>
            <a:r>
              <a:rPr lang="en-US" sz="2000" b="1" dirty="0"/>
              <a:t>- </a:t>
            </a:r>
            <a:r>
              <a:rPr lang="en-US" sz="2000" dirty="0"/>
              <a:t>la </a:t>
            </a:r>
            <a:r>
              <a:rPr lang="en-US" sz="2000" dirty="0" err="1"/>
              <a:t>cantidad</a:t>
            </a:r>
            <a:r>
              <a:rPr lang="en-US" sz="2000" dirty="0"/>
              <a:t> </a:t>
            </a:r>
            <a:r>
              <a:rPr lang="en-US" sz="2000" dirty="0" err="1"/>
              <a:t>deducida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período</a:t>
            </a:r>
            <a:r>
              <a:rPr lang="en-US" sz="2000" dirty="0"/>
              <a:t> de </a:t>
            </a:r>
            <a:r>
              <a:rPr lang="en-US" sz="2000" dirty="0" err="1"/>
              <a:t>pago</a:t>
            </a:r>
            <a:r>
              <a:rPr lang="en-US" sz="2000" dirty="0"/>
              <a:t> actual</a:t>
            </a:r>
            <a:r>
              <a:rPr lang="en-US" sz="2000" b="1" dirty="0"/>
              <a:t>
</a:t>
            </a:r>
            <a:endParaRPr lang="en-US" sz="2000" dirty="0"/>
          </a:p>
        </p:txBody>
      </p:sp>
      <p:pic>
        <p:nvPicPr>
          <p:cNvPr id="6" name="Picture 5" descr="Table&#10;&#10;Description automatically generated">
            <a:extLst>
              <a:ext uri="{FF2B5EF4-FFF2-40B4-BE49-F238E27FC236}">
                <a16:creationId xmlns:a16="http://schemas.microsoft.com/office/drawing/2014/main" id="{ECEF61F2-1210-BCC3-AFA9-1FF413EAB6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868" y="1282456"/>
            <a:ext cx="9228666" cy="4212448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D0D78F79-EDE8-4890-810E-7DA58FA89A98}"/>
              </a:ext>
            </a:extLst>
          </p:cNvPr>
          <p:cNvSpPr/>
          <p:nvPr/>
        </p:nvSpPr>
        <p:spPr>
          <a:xfrm>
            <a:off x="7704668" y="2139028"/>
            <a:ext cx="1953110" cy="2499304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78FF515-CC39-4189-AB03-BBC5C9B23B3A}"/>
              </a:ext>
            </a:extLst>
          </p:cNvPr>
          <p:cNvCxnSpPr>
            <a:cxnSpLocks/>
          </p:cNvCxnSpPr>
          <p:nvPr/>
        </p:nvCxnSpPr>
        <p:spPr>
          <a:xfrm flipV="1">
            <a:off x="2607733" y="2746610"/>
            <a:ext cx="5847777" cy="30700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98F57BD-2557-4642-88B5-5A49BC510FAB}"/>
              </a:ext>
            </a:extLst>
          </p:cNvPr>
          <p:cNvCxnSpPr>
            <a:cxnSpLocks/>
          </p:cNvCxnSpPr>
          <p:nvPr/>
        </p:nvCxnSpPr>
        <p:spPr>
          <a:xfrm flipV="1">
            <a:off x="7704667" y="5117726"/>
            <a:ext cx="1038710" cy="5765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73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A3F5F-8851-43E1-9A84-DE22B9112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El </a:t>
            </a:r>
            <a:r>
              <a:rPr lang="en-US" b="1" dirty="0" err="1">
                <a:solidFill>
                  <a:srgbClr val="70AD47">
                    <a:lumMod val="50000"/>
                  </a:srgbClr>
                </a:solidFill>
              </a:rPr>
              <a:t>talón</a:t>
            </a:r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 de </a:t>
            </a:r>
            <a:r>
              <a:rPr lang="en-US" b="1" dirty="0" err="1">
                <a:solidFill>
                  <a:srgbClr val="70AD47">
                    <a:lumMod val="50000"/>
                  </a:srgbClr>
                </a:solidFill>
              </a:rPr>
              <a:t>pago</a:t>
            </a:r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 de Dani - Un </a:t>
            </a:r>
            <a:r>
              <a:rPr lang="en-US" b="1" dirty="0" err="1">
                <a:solidFill>
                  <a:srgbClr val="70AD47">
                    <a:lumMod val="50000"/>
                  </a:srgbClr>
                </a:solidFill>
              </a:rPr>
              <a:t>ejemplo</a:t>
            </a:r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
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F294CD-E0F5-4456-B7FB-DFFAD3D228CD}"/>
              </a:ext>
            </a:extLst>
          </p:cNvPr>
          <p:cNvSpPr txBox="1"/>
          <p:nvPr/>
        </p:nvSpPr>
        <p:spPr>
          <a:xfrm>
            <a:off x="1388533" y="5390007"/>
            <a:ext cx="98316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u="sng" dirty="0"/>
          </a:p>
          <a:p>
            <a:r>
              <a:rPr lang="en-US" b="1" u="sng" dirty="0" err="1"/>
              <a:t>Salario</a:t>
            </a:r>
            <a:r>
              <a:rPr lang="en-US" b="1" u="sng" dirty="0"/>
              <a:t> </a:t>
            </a:r>
            <a:r>
              <a:rPr lang="en-US" b="1" u="sng" dirty="0" err="1"/>
              <a:t>neto</a:t>
            </a:r>
            <a:r>
              <a:rPr lang="en-US" b="1" u="sng" dirty="0"/>
              <a:t> </a:t>
            </a:r>
            <a:r>
              <a:rPr lang="en-US" u="sng" dirty="0"/>
              <a:t>-</a:t>
            </a:r>
            <a:r>
              <a:rPr lang="en-US" dirty="0"/>
              <a:t> la </a:t>
            </a:r>
            <a:r>
              <a:rPr lang="en-US" dirty="0" err="1"/>
              <a:t>cantidad</a:t>
            </a:r>
            <a:r>
              <a:rPr lang="en-US" dirty="0"/>
              <a:t> de dinero que </a:t>
            </a:r>
            <a:r>
              <a:rPr lang="en-US" dirty="0" err="1"/>
              <a:t>gana</a:t>
            </a:r>
            <a:r>
              <a:rPr lang="en-US" dirty="0"/>
              <a:t> </a:t>
            </a:r>
            <a:r>
              <a:rPr lang="en-US" dirty="0" err="1"/>
              <a:t>después</a:t>
            </a:r>
            <a:r>
              <a:rPr lang="en-US" dirty="0"/>
              <a:t> de que se </a:t>
            </a:r>
            <a:r>
              <a:rPr lang="en-US" dirty="0" err="1"/>
              <a:t>deducen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impuestos</a:t>
            </a:r>
            <a:r>
              <a:rPr lang="en-US" dirty="0"/>
              <a:t> y las </a:t>
            </a:r>
            <a:r>
              <a:rPr lang="en-US" dirty="0" err="1"/>
              <a:t>deducciones</a:t>
            </a:r>
            <a:r>
              <a:rPr lang="en-US" dirty="0"/>
              <a:t>. </a:t>
            </a:r>
            <a:r>
              <a:rPr lang="en-US" b="1" dirty="0"/>
              <a:t>
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8976AC-6A5A-4DEE-91A2-FD6FAC661F72}"/>
              </a:ext>
            </a:extLst>
          </p:cNvPr>
          <p:cNvSpPr txBox="1"/>
          <p:nvPr/>
        </p:nvSpPr>
        <p:spPr>
          <a:xfrm>
            <a:off x="1388533" y="4712787"/>
            <a:ext cx="98316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u="sng" dirty="0"/>
          </a:p>
          <a:p>
            <a:r>
              <a:rPr lang="en-US" b="1" u="sng" dirty="0" err="1"/>
              <a:t>Año</a:t>
            </a:r>
            <a:r>
              <a:rPr lang="en-US" b="1" u="sng" dirty="0"/>
              <a:t> hasta la </a:t>
            </a:r>
            <a:r>
              <a:rPr lang="en-US" b="1" u="sng" dirty="0" err="1"/>
              <a:t>fecha</a:t>
            </a:r>
            <a:r>
              <a:rPr lang="en-US" b="1" u="sng" dirty="0"/>
              <a:t> (YTD </a:t>
            </a:r>
            <a:r>
              <a:rPr lang="en-US" b="1" u="sng" dirty="0" err="1"/>
              <a:t>por</a:t>
            </a:r>
            <a:r>
              <a:rPr lang="en-US" b="1" u="sng" dirty="0"/>
              <a:t> sus </a:t>
            </a:r>
            <a:r>
              <a:rPr lang="en-US" b="1" u="sng" dirty="0" err="1"/>
              <a:t>siglas</a:t>
            </a:r>
            <a:r>
              <a:rPr lang="en-US" b="1" u="sng" dirty="0"/>
              <a:t> </a:t>
            </a:r>
            <a:r>
              <a:rPr lang="en-US" b="1" u="sng" dirty="0" err="1"/>
              <a:t>en</a:t>
            </a:r>
            <a:r>
              <a:rPr lang="en-US" b="1" u="sng" dirty="0"/>
              <a:t> </a:t>
            </a:r>
            <a:r>
              <a:rPr lang="en-US" b="1" u="sng" dirty="0" err="1"/>
              <a:t>inglés</a:t>
            </a:r>
            <a:r>
              <a:rPr lang="en-US" dirty="0"/>
              <a:t>) - </a:t>
            </a:r>
            <a:r>
              <a:rPr lang="en-US" dirty="0" err="1"/>
              <a:t>monto</a:t>
            </a:r>
            <a:r>
              <a:rPr lang="en-US" dirty="0"/>
              <a:t> total de </a:t>
            </a:r>
            <a:r>
              <a:rPr lang="en-US" dirty="0" err="1"/>
              <a:t>deducciones</a:t>
            </a:r>
            <a:r>
              <a:rPr lang="en-US" dirty="0"/>
              <a:t> o </a:t>
            </a:r>
            <a:r>
              <a:rPr lang="en-US" dirty="0" err="1"/>
              <a:t>ingresos</a:t>
            </a:r>
            <a:r>
              <a:rPr lang="en-US" dirty="0"/>
              <a:t> </a:t>
            </a:r>
            <a:r>
              <a:rPr lang="en-US" dirty="0" err="1"/>
              <a:t>pagados</a:t>
            </a:r>
            <a:r>
              <a:rPr lang="en-US" dirty="0"/>
              <a:t> hasta </a:t>
            </a:r>
            <a:r>
              <a:rPr lang="en-US" dirty="0" err="1"/>
              <a:t>ahora</a:t>
            </a:r>
            <a:r>
              <a:rPr lang="en-US" dirty="0"/>
              <a:t> del </a:t>
            </a:r>
            <a:r>
              <a:rPr lang="en-US" dirty="0" err="1"/>
              <a:t>año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curso</a:t>
            </a:r>
            <a:r>
              <a:rPr lang="en-US" dirty="0"/>
              <a:t>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74FC591-1664-40E1-BDE0-CCA034D5DF73}"/>
              </a:ext>
            </a:extLst>
          </p:cNvPr>
          <p:cNvCxnSpPr>
            <a:cxnSpLocks/>
          </p:cNvCxnSpPr>
          <p:nvPr/>
        </p:nvCxnSpPr>
        <p:spPr>
          <a:xfrm flipV="1">
            <a:off x="9465733" y="4522717"/>
            <a:ext cx="439469" cy="119571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C9D508F-FFE0-430B-A340-81E606BBFD63}"/>
              </a:ext>
            </a:extLst>
          </p:cNvPr>
          <p:cNvCxnSpPr>
            <a:cxnSpLocks/>
          </p:cNvCxnSpPr>
          <p:nvPr/>
        </p:nvCxnSpPr>
        <p:spPr>
          <a:xfrm flipV="1">
            <a:off x="4030532" y="4522717"/>
            <a:ext cx="220532" cy="5286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9EEEA16-9837-45F3-8CA5-4F1EEB9CCC8C}"/>
              </a:ext>
            </a:extLst>
          </p:cNvPr>
          <p:cNvCxnSpPr>
            <a:cxnSpLocks/>
          </p:cNvCxnSpPr>
          <p:nvPr/>
        </p:nvCxnSpPr>
        <p:spPr>
          <a:xfrm flipV="1">
            <a:off x="4030532" y="4573005"/>
            <a:ext cx="1625600" cy="4281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40C9351C-FC61-F3D2-6D91-8E86C14421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798" y="1139565"/>
            <a:ext cx="8452351" cy="332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278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4BFC5-BE21-9358-2718-BFC680086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1771" y="681037"/>
            <a:ext cx="10062028" cy="980622"/>
          </a:xfrm>
        </p:spPr>
        <p:txBody>
          <a:bodyPr>
            <a:normAutofit fontScale="90000"/>
          </a:bodyPr>
          <a:lstStyle/>
          <a:p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</a:rPr>
              <a:t>Temas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</a:rPr>
              <a:t>cubiertos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</a:rPr>
              <a:t>en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</a:rPr>
              <a:t>el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</a:rPr>
              <a:t> día de hoy: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
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EB6B0-BB25-3A17-0243-0F4FC09DB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1772" y="1825625"/>
            <a:ext cx="1006202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Palabras </a:t>
            </a:r>
            <a:r>
              <a:rPr lang="en-US" sz="2800" dirty="0" err="1"/>
              <a:t>importantes</a:t>
            </a:r>
            <a:r>
              <a:rPr lang="en-US" sz="2800" dirty="0"/>
              <a:t> que </a:t>
            </a:r>
            <a:r>
              <a:rPr lang="en-US" sz="2800" dirty="0" err="1"/>
              <a:t>debe</a:t>
            </a:r>
            <a:r>
              <a:rPr lang="en-US" sz="2800" dirty="0"/>
              <a:t> saber </a:t>
            </a:r>
            <a:r>
              <a:rPr lang="en-US" sz="2800" dirty="0" err="1"/>
              <a:t>sobre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recibo</a:t>
            </a:r>
            <a:r>
              <a:rPr lang="en-US" sz="2800" dirty="0"/>
              <a:t> de </a:t>
            </a:r>
            <a:r>
              <a:rPr lang="en-US" sz="2800" dirty="0" err="1"/>
              <a:t>pago</a:t>
            </a:r>
            <a:r>
              <a:rPr lang="en-US" sz="2800" dirty="0"/>
              <a:t> y cheque de </a:t>
            </a:r>
            <a:r>
              <a:rPr lang="en-US" sz="2800" dirty="0" err="1"/>
              <a:t>pago</a:t>
            </a:r>
            <a:r>
              <a:rPr lang="en-US" sz="2800" dirty="0"/>
              <a:t>
</a:t>
            </a:r>
            <a:r>
              <a:rPr lang="en-US" sz="2800" dirty="0" err="1"/>
              <a:t>Comprender</a:t>
            </a:r>
            <a:r>
              <a:rPr lang="en-US" sz="2800" dirty="0"/>
              <a:t> la </a:t>
            </a:r>
            <a:r>
              <a:rPr lang="en-US" sz="2800" dirty="0" err="1"/>
              <a:t>información</a:t>
            </a:r>
            <a:r>
              <a:rPr lang="en-US" sz="2800" dirty="0"/>
              <a:t> </a:t>
            </a:r>
            <a:r>
              <a:rPr lang="en-US" sz="2800" dirty="0" err="1"/>
              <a:t>proporcionada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recibo</a:t>
            </a:r>
            <a:r>
              <a:rPr lang="en-US" sz="2800" dirty="0"/>
              <a:t> de </a:t>
            </a:r>
            <a:r>
              <a:rPr lang="en-US" sz="2800" dirty="0" err="1"/>
              <a:t>pago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39B064-95E5-9515-73C5-19E162847945}"/>
              </a:ext>
            </a:extLst>
          </p:cNvPr>
          <p:cNvSpPr txBox="1"/>
          <p:nvPr/>
        </p:nvSpPr>
        <p:spPr>
          <a:xfrm>
            <a:off x="3570514" y="4005943"/>
            <a:ext cx="508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  ¿Tiene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</a:rPr>
              <a:t>alguna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</a:rPr>
              <a:t>pregunta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2559342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E996F-B1D5-A367-1FBD-F5F57FC27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532" y="681037"/>
            <a:ext cx="10219267" cy="100965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Gracias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por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participar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en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nuestro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programa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
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C6E42-489C-9B09-0814-CC949EACE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86" y="1825625"/>
            <a:ext cx="10047514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Por favor </a:t>
            </a:r>
            <a:r>
              <a:rPr lang="en-US" sz="4000" dirty="0" err="1"/>
              <a:t>utilice</a:t>
            </a:r>
            <a:r>
              <a:rPr lang="en-US" sz="4000" dirty="0"/>
              <a:t> la </a:t>
            </a:r>
            <a:r>
              <a:rPr lang="en-US" sz="4000" dirty="0" err="1"/>
              <a:t>evaluación</a:t>
            </a:r>
            <a:r>
              <a:rPr lang="en-US" sz="4000" dirty="0"/>
              <a:t> que le </a:t>
            </a:r>
            <a:r>
              <a:rPr lang="en-US" sz="4000" dirty="0" err="1"/>
              <a:t>proporcionamos</a:t>
            </a:r>
            <a:r>
              <a:rPr lang="en-US" sz="4000" dirty="0"/>
              <a:t> para </a:t>
            </a:r>
            <a:r>
              <a:rPr lang="en-US" sz="4000" dirty="0" err="1"/>
              <a:t>ayudarnos</a:t>
            </a:r>
            <a:r>
              <a:rPr lang="en-US" sz="4000" dirty="0"/>
              <a:t> a saber </a:t>
            </a:r>
            <a:r>
              <a:rPr lang="en-US" sz="4000" dirty="0" err="1"/>
              <a:t>cuán</a:t>
            </a:r>
            <a:r>
              <a:rPr lang="en-US" sz="4000" dirty="0"/>
              <a:t> </a:t>
            </a:r>
            <a:r>
              <a:rPr lang="en-US" sz="4000" dirty="0" err="1"/>
              <a:t>efectivos</a:t>
            </a:r>
            <a:r>
              <a:rPr lang="en-US" sz="4000" dirty="0"/>
              <a:t> </a:t>
            </a:r>
            <a:r>
              <a:rPr lang="en-US" sz="4000" dirty="0" err="1"/>
              <a:t>hemos</a:t>
            </a:r>
            <a:r>
              <a:rPr lang="en-US" sz="4000" dirty="0"/>
              <a:t> </a:t>
            </a:r>
            <a:r>
              <a:rPr lang="en-US" sz="4000" dirty="0" err="1"/>
              <a:t>sido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proporcionarle</a:t>
            </a:r>
            <a:r>
              <a:rPr lang="en-US" sz="4000" dirty="0"/>
              <a:t> </a:t>
            </a:r>
            <a:r>
              <a:rPr lang="en-US" sz="4000" dirty="0" err="1"/>
              <a:t>esta</a:t>
            </a:r>
            <a:r>
              <a:rPr lang="en-US" sz="4000" dirty="0"/>
              <a:t> </a:t>
            </a:r>
            <a:r>
              <a:rPr lang="en-US" sz="4000" dirty="0" err="1"/>
              <a:t>información</a:t>
            </a:r>
            <a:r>
              <a:rPr lang="en-US" sz="4000" dirty="0"/>
              <a:t>.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44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2132E-A309-A254-862A-BF565AA70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842" y="365125"/>
            <a:ext cx="9896958" cy="1325563"/>
          </a:xfrm>
        </p:spPr>
        <p:txBody>
          <a:bodyPr/>
          <a:lstStyle/>
          <a:p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</a:rPr>
              <a:t>Recursos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
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7E712-56A9-B40A-45C5-95C0E46C1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6842" y="1825625"/>
            <a:ext cx="9896958" cy="4351338"/>
          </a:xfrm>
        </p:spPr>
        <p:txBody>
          <a:bodyPr/>
          <a:lstStyle/>
          <a:p>
            <a:r>
              <a:rPr lang="en-US" dirty="0"/>
              <a:t>Farm Aid – </a:t>
            </a:r>
            <a:r>
              <a:rPr lang="en-US" dirty="0" err="1"/>
              <a:t>Llame</a:t>
            </a:r>
            <a:r>
              <a:rPr lang="en-US" dirty="0"/>
              <a:t> al 617-354-2922 de 9 am a 5 pm hora del </a:t>
            </a:r>
            <a:r>
              <a:rPr lang="en-US" dirty="0" err="1"/>
              <a:t>este</a:t>
            </a:r>
            <a:r>
              <a:rPr lang="en-US" dirty="0"/>
              <a:t>; </a:t>
            </a:r>
            <a:r>
              <a:rPr lang="en-US" dirty="0" err="1"/>
              <a:t>tienen</a:t>
            </a:r>
            <a:r>
              <a:rPr lang="en-US" dirty="0"/>
              <a:t> personal que </a:t>
            </a:r>
            <a:r>
              <a:rPr lang="en-US" dirty="0" err="1"/>
              <a:t>habla</a:t>
            </a:r>
            <a:r>
              <a:rPr lang="en-US" dirty="0"/>
              <a:t> </a:t>
            </a:r>
            <a:r>
              <a:rPr lang="en-US" dirty="0" err="1"/>
              <a:t>español</a:t>
            </a:r>
            <a:r>
              <a:rPr lang="en-US" dirty="0"/>
              <a:t>
</a:t>
            </a:r>
            <a:r>
              <a:rPr lang="en-US" dirty="0" err="1"/>
              <a:t>Extensión</a:t>
            </a:r>
            <a:r>
              <a:rPr lang="en-US" dirty="0"/>
              <a:t> </a:t>
            </a:r>
            <a:r>
              <a:rPr lang="en-US" dirty="0" err="1"/>
              <a:t>Cooperativa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condado</a:t>
            </a:r>
            <a:r>
              <a:rPr lang="en-US" dirty="0"/>
              <a:t> – </a:t>
            </a:r>
            <a:r>
              <a:rPr lang="en-US" dirty="0" err="1"/>
              <a:t>ir</a:t>
            </a:r>
            <a:r>
              <a:rPr lang="en-US" dirty="0"/>
              <a:t> a </a:t>
            </a:r>
            <a:r>
              <a:rPr lang="en-US" dirty="0">
                <a:hlinkClick r:id="rId3"/>
              </a:rPr>
              <a:t>https://www.uaex.uada.edu/about-extension/united-states-extension-offices.aspx</a:t>
            </a:r>
            <a:r>
              <a:rPr lang="en-US" dirty="0"/>
              <a:t>  e </a:t>
            </a:r>
            <a:r>
              <a:rPr lang="en-US" dirty="0" err="1"/>
              <a:t>indique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estado</a:t>
            </a:r>
            <a:r>
              <a:rPr lang="en-US" dirty="0"/>
              <a:t> y </a:t>
            </a:r>
            <a:r>
              <a:rPr lang="en-US" dirty="0" err="1"/>
              <a:t>condado</a:t>
            </a:r>
            <a:r>
              <a:rPr lang="en-US" dirty="0"/>
              <a:t>
</a:t>
            </a:r>
            <a:r>
              <a:rPr lang="en-US" dirty="0" err="1"/>
              <a:t>Cultivemos</a:t>
            </a:r>
            <a:r>
              <a:rPr lang="en-US" dirty="0"/>
              <a:t> - </a:t>
            </a:r>
            <a:r>
              <a:rPr lang="en-US" dirty="0">
                <a:hlinkClick r:id="rId4"/>
              </a:rPr>
              <a:t>https://www.youngfarmers.org/cultivemos/</a:t>
            </a:r>
            <a:endParaRPr lang="en-US" dirty="0"/>
          </a:p>
          <a:p>
            <a:r>
              <a:rPr lang="en-US" dirty="0" err="1"/>
              <a:t>Oficina</a:t>
            </a:r>
            <a:r>
              <a:rPr lang="en-US" dirty="0"/>
              <a:t> de </a:t>
            </a:r>
            <a:r>
              <a:rPr lang="en-US" dirty="0" err="1"/>
              <a:t>Protección</a:t>
            </a:r>
            <a:r>
              <a:rPr lang="en-US" dirty="0"/>
              <a:t> </a:t>
            </a:r>
            <a:r>
              <a:rPr lang="en-US" dirty="0" err="1"/>
              <a:t>Financiera</a:t>
            </a:r>
            <a:r>
              <a:rPr lang="en-US" dirty="0"/>
              <a:t> del </a:t>
            </a:r>
            <a:r>
              <a:rPr lang="en-US" dirty="0" err="1"/>
              <a:t>Consumidor</a:t>
            </a:r>
            <a:r>
              <a:rPr lang="en-US" dirty="0"/>
              <a:t> - </a:t>
            </a:r>
            <a:r>
              <a:rPr lang="en-US" dirty="0" err="1"/>
              <a:t>mucha</a:t>
            </a:r>
            <a:r>
              <a:rPr lang="en-US" dirty="0"/>
              <a:t> </a:t>
            </a:r>
            <a:r>
              <a:rPr lang="en-US" dirty="0" err="1"/>
              <a:t>información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bancos</a:t>
            </a:r>
            <a:r>
              <a:rPr lang="en-US" dirty="0"/>
              <a:t>, </a:t>
            </a:r>
            <a:r>
              <a:rPr lang="en-US" dirty="0" err="1"/>
              <a:t>crédito</a:t>
            </a:r>
            <a:r>
              <a:rPr lang="en-US" dirty="0"/>
              <a:t> y </a:t>
            </a:r>
            <a:r>
              <a:rPr lang="en-US" dirty="0" err="1"/>
              <a:t>administración</a:t>
            </a:r>
            <a:r>
              <a:rPr lang="en-US" dirty="0"/>
              <a:t> </a:t>
            </a:r>
            <a:r>
              <a:rPr lang="en-US" dirty="0" err="1"/>
              <a:t>financiera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https://www.consumerfinance.gov/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204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DA6B0-854F-57E3-1F94-439603E5A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6776" y="365125"/>
            <a:ext cx="10027024" cy="1649942"/>
          </a:xfrm>
        </p:spPr>
        <p:txBody>
          <a:bodyPr/>
          <a:lstStyle/>
          <a:p>
            <a:r>
              <a:rPr lang="en-US" dirty="0"/>
              <a:t>¿Tiene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preguntas</a:t>
            </a:r>
            <a:r>
              <a:rPr lang="en-US" dirty="0"/>
              <a:t>?
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7F1DB-016A-3BC8-AFC6-2D985FBA1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6776" y="1825625"/>
            <a:ext cx="10027024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Inserte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información</a:t>
            </a:r>
            <a:r>
              <a:rPr lang="en-US" dirty="0"/>
              <a:t> de </a:t>
            </a:r>
            <a:r>
              <a:rPr lang="en-US" dirty="0" err="1"/>
              <a:t>contacto</a:t>
            </a:r>
            <a:r>
              <a:rPr lang="en-US" dirty="0"/>
              <a:t> </a:t>
            </a:r>
            <a:r>
              <a:rPr lang="en-US" dirty="0" err="1"/>
              <a:t>aquí</a:t>
            </a:r>
            <a:r>
              <a:rPr lang="en-US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1011371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, letter&#10;&#10;Description automatically generated">
            <a:extLst>
              <a:ext uri="{FF2B5EF4-FFF2-40B4-BE49-F238E27FC236}">
                <a16:creationId xmlns:a16="http://schemas.microsoft.com/office/drawing/2014/main" id="{B5F6929F-A796-963E-72ED-167D839CE0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86" y="1032933"/>
            <a:ext cx="11345232" cy="479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86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BF3B-FC06-478D-8490-F21CB246F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699" y="790349"/>
            <a:ext cx="1022223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Comprender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su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cheque de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pago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y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talón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de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pago</a:t>
            </a:r>
            <a:br>
              <a:rPr lang="en-US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Palabras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importantes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que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debe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saber
</a:t>
            </a:r>
            <a:endParaRPr lang="en-US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ACF8E-09CB-4A87-BDE0-5FA222E4B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9829" y="1999797"/>
            <a:ext cx="1000397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sz="2800" dirty="0"/>
              <a:t>La</a:t>
            </a:r>
            <a:r>
              <a:rPr lang="en-US" sz="2800" b="1" dirty="0"/>
              <a:t> </a:t>
            </a:r>
            <a:r>
              <a:rPr lang="en-US" sz="2800" b="1" dirty="0" err="1"/>
              <a:t>tasa</a:t>
            </a:r>
            <a:r>
              <a:rPr lang="en-US" sz="2800" b="1" dirty="0"/>
              <a:t> de </a:t>
            </a:r>
            <a:r>
              <a:rPr lang="en-US" sz="2800" b="1" dirty="0" err="1"/>
              <a:t>salario</a:t>
            </a:r>
            <a:r>
              <a:rPr lang="en-US" sz="2800" b="1" dirty="0"/>
              <a:t> </a:t>
            </a:r>
            <a:r>
              <a:rPr lang="en-US" sz="2800" dirty="0"/>
              <a:t>es la </a:t>
            </a:r>
            <a:r>
              <a:rPr lang="en-US" sz="2800" dirty="0" err="1"/>
              <a:t>cantidad</a:t>
            </a:r>
            <a:r>
              <a:rPr lang="en-US" sz="2800" dirty="0"/>
              <a:t> de dinero que se </a:t>
            </a:r>
            <a:r>
              <a:rPr lang="en-US" sz="2800" dirty="0" err="1"/>
              <a:t>paga</a:t>
            </a:r>
            <a:r>
              <a:rPr lang="en-US" sz="2800" dirty="0"/>
              <a:t> a un </a:t>
            </a:r>
            <a:r>
              <a:rPr lang="en-US" sz="2800" dirty="0" err="1"/>
              <a:t>trabajador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función</a:t>
            </a:r>
            <a:r>
              <a:rPr lang="en-US" sz="2800" dirty="0"/>
              <a:t> de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 err="1"/>
              <a:t>unidad</a:t>
            </a:r>
            <a:r>
              <a:rPr lang="en-US" sz="2800" dirty="0"/>
              <a:t> de </a:t>
            </a:r>
            <a:r>
              <a:rPr lang="en-US" sz="2800" dirty="0" err="1"/>
              <a:t>tiempo</a:t>
            </a:r>
            <a:r>
              <a:rPr lang="en-US" sz="2800" dirty="0"/>
              <a:t> (</a:t>
            </a:r>
            <a:r>
              <a:rPr lang="en-US" sz="2800" dirty="0" err="1"/>
              <a:t>como</a:t>
            </a:r>
            <a:r>
              <a:rPr lang="en-US" sz="2800" dirty="0"/>
              <a:t> </a:t>
            </a:r>
            <a:r>
              <a:rPr lang="en-US" sz="2800" dirty="0" err="1"/>
              <a:t>una</a:t>
            </a:r>
            <a:r>
              <a:rPr lang="en-US" sz="2800" dirty="0"/>
              <a:t> hora o un día) o </a:t>
            </a:r>
            <a:r>
              <a:rPr lang="en-US" sz="2800" dirty="0" err="1"/>
              <a:t>por</a:t>
            </a:r>
            <a:r>
              <a:rPr lang="en-US" sz="2800" dirty="0"/>
              <a:t> </a:t>
            </a:r>
            <a:r>
              <a:rPr lang="en-US" sz="2800" dirty="0" err="1"/>
              <a:t>unidad</a:t>
            </a:r>
            <a:r>
              <a:rPr lang="en-US" sz="2800" dirty="0"/>
              <a:t> de </a:t>
            </a:r>
            <a:r>
              <a:rPr lang="en-US" sz="2800" dirty="0" err="1"/>
              <a:t>producción</a:t>
            </a:r>
            <a:r>
              <a:rPr lang="en-US" sz="2800" dirty="0"/>
              <a:t> (</a:t>
            </a:r>
            <a:r>
              <a:rPr lang="en-US" sz="2800" dirty="0" err="1"/>
              <a:t>si</a:t>
            </a:r>
            <a:r>
              <a:rPr lang="en-US" sz="2800" dirty="0"/>
              <a:t> se </a:t>
            </a:r>
            <a:r>
              <a:rPr lang="en-US" sz="2800" dirty="0" err="1"/>
              <a:t>basa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el</a:t>
            </a:r>
            <a:r>
              <a:rPr lang="en-US" sz="2800" dirty="0"/>
              <a:t> </a:t>
            </a:r>
            <a:r>
              <a:rPr lang="en-US" sz="2800" dirty="0" err="1"/>
              <a:t>trabajo</a:t>
            </a:r>
            <a:r>
              <a:rPr lang="en-US" sz="2800" dirty="0"/>
              <a:t> a </a:t>
            </a:r>
            <a:r>
              <a:rPr lang="en-US" sz="2800" dirty="0" err="1"/>
              <a:t>destajo</a:t>
            </a:r>
            <a:r>
              <a:rPr lang="en-US" sz="2800" dirty="0"/>
              <a:t>).</a:t>
            </a:r>
            <a:r>
              <a:rPr lang="en-US" sz="2800" b="1" dirty="0"/>
              <a:t>
</a:t>
            </a:r>
            <a:r>
              <a:rPr lang="en-US" sz="2800" b="1" dirty="0" err="1"/>
              <a:t>Formulario</a:t>
            </a:r>
            <a:r>
              <a:rPr lang="en-US" sz="2800" b="1" dirty="0"/>
              <a:t> W4 / </a:t>
            </a:r>
            <a:r>
              <a:rPr lang="en-US" sz="2800" b="1" dirty="0" err="1"/>
              <a:t>Certificado</a:t>
            </a:r>
            <a:r>
              <a:rPr lang="en-US" sz="2800" b="1" dirty="0"/>
              <a:t> de </a:t>
            </a:r>
            <a:r>
              <a:rPr lang="en-US" sz="2800" b="1" dirty="0" err="1"/>
              <a:t>retención</a:t>
            </a:r>
            <a:r>
              <a:rPr lang="en-US" sz="2800" b="1" dirty="0"/>
              <a:t> del </a:t>
            </a:r>
            <a:r>
              <a:rPr lang="en-US" sz="2800" b="1" dirty="0" err="1"/>
              <a:t>empleado</a:t>
            </a:r>
            <a:r>
              <a:rPr lang="en-US" sz="2800" b="1" dirty="0"/>
              <a:t> -</a:t>
            </a:r>
            <a:r>
              <a:rPr lang="en-US" sz="2800" dirty="0"/>
              <a:t> un </a:t>
            </a:r>
            <a:r>
              <a:rPr lang="en-US" sz="2800" dirty="0" err="1"/>
              <a:t>formulario</a:t>
            </a:r>
            <a:r>
              <a:rPr lang="en-US" sz="2800" dirty="0"/>
              <a:t> que se </a:t>
            </a:r>
            <a:r>
              <a:rPr lang="en-US" sz="2800" dirty="0" err="1"/>
              <a:t>utiliza</a:t>
            </a:r>
            <a:r>
              <a:rPr lang="en-US" sz="2800" dirty="0"/>
              <a:t> para </a:t>
            </a:r>
            <a:r>
              <a:rPr lang="en-US" sz="2800" dirty="0" err="1"/>
              <a:t>estimar</a:t>
            </a:r>
            <a:r>
              <a:rPr lang="en-US" sz="2800" dirty="0"/>
              <a:t> la </a:t>
            </a:r>
            <a:r>
              <a:rPr lang="en-US" sz="2800" dirty="0" err="1"/>
              <a:t>cantidad</a:t>
            </a:r>
            <a:r>
              <a:rPr lang="en-US" sz="2800" dirty="0"/>
              <a:t> de </a:t>
            </a:r>
            <a:r>
              <a:rPr lang="en-US" sz="2800" dirty="0" err="1"/>
              <a:t>impuestos</a:t>
            </a:r>
            <a:r>
              <a:rPr lang="en-US" sz="2800" dirty="0"/>
              <a:t> federales y </a:t>
            </a:r>
            <a:r>
              <a:rPr lang="en-US" sz="2800" dirty="0" err="1"/>
              <a:t>estatales</a:t>
            </a:r>
            <a:r>
              <a:rPr lang="en-US" sz="2800" dirty="0"/>
              <a:t> que se </a:t>
            </a:r>
            <a:r>
              <a:rPr lang="en-US" sz="2800" dirty="0" err="1"/>
              <a:t>retendrán</a:t>
            </a:r>
            <a:r>
              <a:rPr lang="en-US" sz="2800" dirty="0"/>
              <a:t> </a:t>
            </a:r>
            <a:r>
              <a:rPr lang="en-US" sz="2800" dirty="0" err="1"/>
              <a:t>según</a:t>
            </a:r>
            <a:r>
              <a:rPr lang="en-US" sz="2800" dirty="0"/>
              <a:t> </a:t>
            </a:r>
            <a:r>
              <a:rPr lang="en-US" sz="2800" dirty="0" err="1"/>
              <a:t>el</a:t>
            </a:r>
            <a:r>
              <a:rPr lang="en-US" sz="2800" dirty="0"/>
              <a:t> </a:t>
            </a:r>
            <a:r>
              <a:rPr lang="en-US" sz="2800" dirty="0" err="1"/>
              <a:t>estado</a:t>
            </a:r>
            <a:r>
              <a:rPr lang="en-US" sz="2800" dirty="0"/>
              <a:t> civil y la </a:t>
            </a:r>
            <a:r>
              <a:rPr lang="en-US" sz="2800" dirty="0" err="1"/>
              <a:t>cantidad</a:t>
            </a:r>
            <a:r>
              <a:rPr lang="en-US" sz="2800" dirty="0"/>
              <a:t> de </a:t>
            </a:r>
            <a:r>
              <a:rPr lang="en-US" sz="2800" dirty="0" err="1"/>
              <a:t>niños</a:t>
            </a:r>
            <a:r>
              <a:rPr lang="en-US" sz="2800" dirty="0"/>
              <a:t>.</a:t>
            </a:r>
            <a:r>
              <a:rPr lang="en-US" b="1" dirty="0"/>
              <a:t>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93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3336A-37C3-4395-A424-38F985D3D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532" y="742676"/>
            <a:ext cx="10219267" cy="9480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¿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Cómo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obtengo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el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dinero que he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ganado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?
</a:t>
            </a:r>
            <a:endParaRPr lang="en-US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75975-EB6B-4DE3-9CAC-4576E05DE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7733" y="1507067"/>
            <a:ext cx="10480524" cy="52154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Ud</a:t>
            </a:r>
            <a:r>
              <a:rPr lang="en-US" dirty="0"/>
              <a:t>.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recibir</a:t>
            </a:r>
            <a:r>
              <a:rPr lang="en-US" dirty="0"/>
              <a:t> un </a:t>
            </a:r>
            <a:r>
              <a:rPr lang="en-US" b="1" u="sng" dirty="0"/>
              <a:t>cheque de </a:t>
            </a:r>
            <a:r>
              <a:rPr lang="en-US" b="1" u="sng" dirty="0" err="1"/>
              <a:t>pago</a:t>
            </a:r>
            <a:r>
              <a:rPr lang="en-US" b="1" u="sng" dirty="0"/>
              <a:t> </a:t>
            </a:r>
            <a:r>
              <a:rPr lang="en-US" dirty="0"/>
              <a:t>y un </a:t>
            </a:r>
            <a:r>
              <a:rPr lang="en-US" b="1" u="sng" dirty="0" err="1"/>
              <a:t>talón</a:t>
            </a:r>
            <a:r>
              <a:rPr lang="en-US" b="1" u="sng" dirty="0"/>
              <a:t> de </a:t>
            </a:r>
            <a:r>
              <a:rPr lang="en-US" b="1" u="sng" dirty="0" err="1"/>
              <a:t>pago</a:t>
            </a:r>
            <a:r>
              <a:rPr lang="en-US" b="1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período</a:t>
            </a:r>
            <a:r>
              <a:rPr lang="en-US" dirty="0"/>
              <a:t> de </a:t>
            </a:r>
            <a:r>
              <a:rPr lang="en-US" dirty="0" err="1"/>
              <a:t>pago</a:t>
            </a:r>
            <a:r>
              <a:rPr lang="en-US" dirty="0"/>
              <a:t>. 
Se le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pagar</a:t>
            </a:r>
            <a:r>
              <a:rPr lang="en-US" dirty="0"/>
              <a:t> de </a:t>
            </a:r>
            <a:r>
              <a:rPr lang="en-US" dirty="0" err="1"/>
              <a:t>varias</a:t>
            </a:r>
            <a:r>
              <a:rPr lang="en-US" dirty="0"/>
              <a:t> </a:t>
            </a:r>
            <a:r>
              <a:rPr lang="en-US" dirty="0" err="1"/>
              <a:t>maneras</a:t>
            </a:r>
            <a:r>
              <a:rPr lang="en-US" dirty="0"/>
              <a:t>:
- </a:t>
            </a:r>
            <a:r>
              <a:rPr lang="en-US" b="1" u="sng" dirty="0"/>
              <a:t>Dinero </a:t>
            </a:r>
            <a:r>
              <a:rPr lang="en-US" b="1" u="sng" dirty="0" err="1"/>
              <a:t>en</a:t>
            </a:r>
            <a:r>
              <a:rPr lang="en-US" b="1" u="sng" dirty="0"/>
              <a:t> </a:t>
            </a:r>
            <a:r>
              <a:rPr lang="en-US" b="1" u="sng" dirty="0" err="1"/>
              <a:t>efectivo</a:t>
            </a:r>
            <a:r>
              <a:rPr lang="en-US" b="1" u="sng" dirty="0"/>
              <a:t> </a:t>
            </a:r>
            <a:r>
              <a:rPr lang="en-US" dirty="0"/>
              <a:t>– dinero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monedas</a:t>
            </a:r>
            <a:r>
              <a:rPr lang="en-US" dirty="0"/>
              <a:t> o </a:t>
            </a:r>
            <a:r>
              <a:rPr lang="en-US" dirty="0" err="1"/>
              <a:t>billetes</a:t>
            </a:r>
            <a:r>
              <a:rPr lang="en-US" dirty="0"/>
              <a:t> de </a:t>
            </a:r>
            <a:r>
              <a:rPr lang="en-US" dirty="0" err="1"/>
              <a:t>papel</a:t>
            </a:r>
            <a:r>
              <a:rPr lang="en-US" dirty="0"/>
              <a:t>.
- </a:t>
            </a:r>
            <a:r>
              <a:rPr lang="en-US" b="1" u="sng" dirty="0"/>
              <a:t>Cheque de </a:t>
            </a:r>
            <a:r>
              <a:rPr lang="en-US" b="1" u="sng" dirty="0" err="1"/>
              <a:t>pago</a:t>
            </a:r>
            <a:r>
              <a:rPr lang="en-US" b="1" u="sng" dirty="0"/>
              <a:t> </a:t>
            </a:r>
            <a:r>
              <a:rPr lang="en-US" dirty="0"/>
              <a:t>-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orden</a:t>
            </a:r>
            <a:r>
              <a:rPr lang="en-US" dirty="0"/>
              <a:t> </a:t>
            </a:r>
            <a:r>
              <a:rPr lang="en-US" dirty="0" err="1"/>
              <a:t>escrita</a:t>
            </a:r>
            <a:r>
              <a:rPr lang="en-US" dirty="0"/>
              <a:t> </a:t>
            </a:r>
            <a:r>
              <a:rPr lang="en-US" dirty="0" err="1"/>
              <a:t>firmada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empleador</a:t>
            </a:r>
            <a:r>
              <a:rPr lang="en-US" dirty="0"/>
              <a:t> que </a:t>
            </a:r>
            <a:r>
              <a:rPr lang="en-US" dirty="0" err="1"/>
              <a:t>ordena</a:t>
            </a:r>
            <a:r>
              <a:rPr lang="en-US" dirty="0"/>
              <a:t> a un banco que </a:t>
            </a:r>
            <a:r>
              <a:rPr lang="en-US" dirty="0" err="1"/>
              <a:t>pague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suma</a:t>
            </a:r>
            <a:r>
              <a:rPr lang="en-US" dirty="0"/>
              <a:t> </a:t>
            </a:r>
            <a:r>
              <a:rPr lang="en-US" dirty="0" err="1"/>
              <a:t>específica</a:t>
            </a:r>
            <a:r>
              <a:rPr lang="en-US" dirty="0"/>
              <a:t> a </a:t>
            </a:r>
            <a:r>
              <a:rPr lang="en-US" dirty="0" err="1"/>
              <a:t>una</a:t>
            </a:r>
            <a:r>
              <a:rPr lang="en-US" dirty="0"/>
              <a:t> persona </a:t>
            </a:r>
            <a:r>
              <a:rPr lang="en-US" dirty="0" err="1"/>
              <a:t>nombrada</a:t>
            </a:r>
            <a:r>
              <a:rPr lang="en-US" dirty="0"/>
              <a:t> (</a:t>
            </a:r>
            <a:r>
              <a:rPr lang="en-US" dirty="0" err="1"/>
              <a:t>empleados</a:t>
            </a:r>
            <a:r>
              <a:rPr lang="en-US" dirty="0"/>
              <a:t>)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sueldo</a:t>
            </a:r>
            <a:r>
              <a:rPr lang="en-US" dirty="0"/>
              <a:t> o </a:t>
            </a:r>
            <a:r>
              <a:rPr lang="en-US" dirty="0" err="1"/>
              <a:t>salarios</a:t>
            </a:r>
            <a:r>
              <a:rPr lang="en-US" dirty="0"/>
              <a:t>. 
- </a:t>
            </a:r>
            <a:r>
              <a:rPr lang="en-US" b="1" u="sng" dirty="0" err="1"/>
              <a:t>Depósito</a:t>
            </a:r>
            <a:r>
              <a:rPr lang="en-US" b="1" u="sng" dirty="0"/>
              <a:t> </a:t>
            </a:r>
            <a:r>
              <a:rPr lang="en-US" b="1" u="sng" dirty="0" err="1"/>
              <a:t>directo</a:t>
            </a:r>
            <a:r>
              <a:rPr lang="en-US" dirty="0"/>
              <a:t>: se </a:t>
            </a:r>
            <a:r>
              <a:rPr lang="en-US" dirty="0" err="1"/>
              <a:t>refiere</a:t>
            </a:r>
            <a:r>
              <a:rPr lang="en-US" dirty="0"/>
              <a:t> al </a:t>
            </a:r>
            <a:r>
              <a:rPr lang="en-US" dirty="0" err="1"/>
              <a:t>depósito</a:t>
            </a:r>
            <a:r>
              <a:rPr lang="en-US" dirty="0"/>
              <a:t> </a:t>
            </a:r>
            <a:r>
              <a:rPr lang="en-US" dirty="0" err="1"/>
              <a:t>electrónico</a:t>
            </a:r>
            <a:r>
              <a:rPr lang="en-US" dirty="0"/>
              <a:t> de dinero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cuenta</a:t>
            </a:r>
            <a:r>
              <a:rPr lang="en-US" dirty="0"/>
              <a:t> </a:t>
            </a:r>
            <a:r>
              <a:rPr lang="en-US" dirty="0" err="1"/>
              <a:t>bancaria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lugar</a:t>
            </a:r>
            <a:r>
              <a:rPr lang="en-US" dirty="0"/>
              <a:t> de a </a:t>
            </a:r>
            <a:r>
              <a:rPr lang="en-US" dirty="0" err="1"/>
              <a:t>través</a:t>
            </a:r>
            <a:r>
              <a:rPr lang="en-US" dirty="0"/>
              <a:t> de un cheque de </a:t>
            </a:r>
            <a:r>
              <a:rPr lang="en-US" dirty="0" err="1"/>
              <a:t>pago</a:t>
            </a:r>
            <a:r>
              <a:rPr lang="en-US" dirty="0"/>
              <a:t> </a:t>
            </a:r>
            <a:r>
              <a:rPr lang="en-US" dirty="0" err="1"/>
              <a:t>físico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papel</a:t>
            </a:r>
            <a:r>
              <a:rPr lang="en-US" dirty="0"/>
              <a:t>.
- </a:t>
            </a:r>
            <a:r>
              <a:rPr lang="en-US" b="1" u="sng" dirty="0" err="1"/>
              <a:t>Tarjetas</a:t>
            </a:r>
            <a:r>
              <a:rPr lang="en-US" b="1" u="sng" dirty="0"/>
              <a:t> de </a:t>
            </a:r>
            <a:r>
              <a:rPr lang="en-US" b="1" u="sng" dirty="0" err="1"/>
              <a:t>débito</a:t>
            </a:r>
            <a:r>
              <a:rPr lang="en-US" b="1" u="sng" dirty="0"/>
              <a:t> de </a:t>
            </a:r>
            <a:r>
              <a:rPr lang="en-US" b="1" u="sng" dirty="0" err="1"/>
              <a:t>nómina</a:t>
            </a:r>
            <a:r>
              <a:rPr lang="en-US" dirty="0"/>
              <a:t>: </a:t>
            </a:r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tarjetas</a:t>
            </a:r>
            <a:r>
              <a:rPr lang="en-US" dirty="0"/>
              <a:t> de </a:t>
            </a:r>
            <a:r>
              <a:rPr lang="en-US" dirty="0" err="1"/>
              <a:t>débito</a:t>
            </a:r>
            <a:r>
              <a:rPr lang="en-US" dirty="0"/>
              <a:t> (que son </a:t>
            </a:r>
            <a:r>
              <a:rPr lang="en-US" dirty="0" err="1"/>
              <a:t>emitidas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empleador</a:t>
            </a:r>
            <a:r>
              <a:rPr lang="en-US" dirty="0"/>
              <a:t>) se </a:t>
            </a:r>
            <a:r>
              <a:rPr lang="en-US" dirty="0" err="1"/>
              <a:t>cargan</a:t>
            </a:r>
            <a:r>
              <a:rPr lang="en-US" dirty="0"/>
              <a:t> </a:t>
            </a:r>
            <a:r>
              <a:rPr lang="en-US" dirty="0" err="1"/>
              <a:t>automáticamente</a:t>
            </a:r>
            <a:r>
              <a:rPr lang="en-US" dirty="0"/>
              <a:t> con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salarios</a:t>
            </a:r>
            <a:r>
              <a:rPr lang="en-US" dirty="0"/>
              <a:t> del </a:t>
            </a:r>
            <a:r>
              <a:rPr lang="en-US" dirty="0" err="1"/>
              <a:t>empleado</a:t>
            </a:r>
            <a:r>
              <a:rPr lang="en-US" dirty="0"/>
              <a:t>. Las </a:t>
            </a:r>
            <a:r>
              <a:rPr lang="en-US" dirty="0" err="1"/>
              <a:t>tarjetas</a:t>
            </a:r>
            <a:r>
              <a:rPr lang="en-US" dirty="0"/>
              <a:t> se </a:t>
            </a:r>
            <a:r>
              <a:rPr lang="en-US" dirty="0" err="1"/>
              <a:t>pueden</a:t>
            </a:r>
            <a:r>
              <a:rPr lang="en-US" dirty="0"/>
              <a:t> usar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tarjeta</a:t>
            </a:r>
            <a:r>
              <a:rPr lang="en-US" dirty="0"/>
              <a:t> de </a:t>
            </a:r>
            <a:r>
              <a:rPr lang="en-US" dirty="0" err="1"/>
              <a:t>débito</a:t>
            </a:r>
            <a:r>
              <a:rPr lang="en-US" dirty="0"/>
              <a:t> para </a:t>
            </a:r>
            <a:r>
              <a:rPr lang="en-US" dirty="0" err="1"/>
              <a:t>realizar</a:t>
            </a:r>
            <a:r>
              <a:rPr lang="en-US" dirty="0"/>
              <a:t> </a:t>
            </a:r>
            <a:r>
              <a:rPr lang="en-US" dirty="0" err="1"/>
              <a:t>compras</a:t>
            </a:r>
            <a:r>
              <a:rPr lang="en-US" dirty="0"/>
              <a:t>, </a:t>
            </a:r>
            <a:r>
              <a:rPr lang="en-US" dirty="0" err="1"/>
              <a:t>recibir</a:t>
            </a:r>
            <a:r>
              <a:rPr lang="en-US" dirty="0"/>
              <a:t> </a:t>
            </a:r>
            <a:r>
              <a:rPr lang="en-US" dirty="0" err="1"/>
              <a:t>reembolsos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efectivo</a:t>
            </a:r>
            <a:r>
              <a:rPr lang="en-US" dirty="0"/>
              <a:t> de </a:t>
            </a:r>
            <a:r>
              <a:rPr lang="en-US" dirty="0" err="1"/>
              <a:t>compras</a:t>
            </a:r>
            <a:r>
              <a:rPr lang="en-US" dirty="0"/>
              <a:t> y </a:t>
            </a:r>
            <a:r>
              <a:rPr lang="en-US" dirty="0" err="1"/>
              <a:t>retirar</a:t>
            </a:r>
            <a:r>
              <a:rPr lang="en-US" dirty="0"/>
              <a:t> dinero de un </a:t>
            </a:r>
            <a:r>
              <a:rPr lang="en-US" dirty="0" err="1"/>
              <a:t>cajero</a:t>
            </a:r>
            <a:r>
              <a:rPr lang="en-US" dirty="0"/>
              <a:t> </a:t>
            </a:r>
            <a:r>
              <a:rPr lang="en-US" dirty="0" err="1"/>
              <a:t>automático</a:t>
            </a:r>
            <a:r>
              <a:rPr lang="en-US" dirty="0"/>
              <a:t>. Un </a:t>
            </a:r>
            <a:r>
              <a:rPr lang="en-US" dirty="0" err="1"/>
              <a:t>empleado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tener</a:t>
            </a:r>
            <a:r>
              <a:rPr lang="en-US" dirty="0"/>
              <a:t> </a:t>
            </a:r>
            <a:r>
              <a:rPr lang="en-US" dirty="0" err="1"/>
              <a:t>cuidado</a:t>
            </a:r>
            <a:r>
              <a:rPr lang="en-US" dirty="0"/>
              <a:t> de usar </a:t>
            </a:r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tarjetas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lugares</a:t>
            </a:r>
            <a:r>
              <a:rPr lang="en-US" dirty="0"/>
              <a:t> </a:t>
            </a:r>
            <a:r>
              <a:rPr lang="en-US" dirty="0" err="1"/>
              <a:t>donde</a:t>
            </a:r>
            <a:r>
              <a:rPr lang="en-US" dirty="0"/>
              <a:t> no hay </a:t>
            </a:r>
            <a:r>
              <a:rPr lang="en-US" dirty="0" err="1"/>
              <a:t>tarifas</a:t>
            </a:r>
            <a:r>
              <a:rPr lang="en-US" dirty="0"/>
              <a:t> de </a:t>
            </a:r>
            <a:r>
              <a:rPr lang="en-US" dirty="0" err="1"/>
              <a:t>retiro</a:t>
            </a:r>
            <a:r>
              <a:rPr lang="en-US" dirty="0"/>
              <a:t>, de lo </a:t>
            </a:r>
            <a:r>
              <a:rPr lang="en-US" dirty="0" err="1"/>
              <a:t>contrario</a:t>
            </a:r>
            <a:r>
              <a:rPr lang="en-US" dirty="0"/>
              <a:t>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reduciendo</a:t>
            </a:r>
            <a:r>
              <a:rPr lang="en-US" dirty="0"/>
              <a:t> sus </a:t>
            </a:r>
            <a:r>
              <a:rPr lang="en-US" dirty="0" err="1"/>
              <a:t>salarios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34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35FE3-6802-4294-9607-172430BCA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711200"/>
            <a:ext cx="10134600" cy="63863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¿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Qué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información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incluye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un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talón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de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pago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?
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4CB29-FDB3-41C1-A311-7804003CC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100667"/>
            <a:ext cx="10464799" cy="555413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800" dirty="0"/>
              <a:t>Un </a:t>
            </a:r>
            <a:r>
              <a:rPr lang="en-US" sz="8800" b="1" u="sng" dirty="0" err="1"/>
              <a:t>talón</a:t>
            </a:r>
            <a:r>
              <a:rPr lang="en-US" sz="8800" b="1" u="sng" dirty="0"/>
              <a:t> de </a:t>
            </a:r>
            <a:r>
              <a:rPr lang="en-US" sz="8800" b="1" u="sng" dirty="0" err="1"/>
              <a:t>pago</a:t>
            </a:r>
            <a:r>
              <a:rPr lang="en-US" sz="8800" b="1" u="sng" dirty="0"/>
              <a:t> </a:t>
            </a:r>
            <a:r>
              <a:rPr lang="en-US" sz="8800" dirty="0"/>
              <a:t>o </a:t>
            </a:r>
            <a:r>
              <a:rPr lang="en-US" sz="8800" dirty="0" err="1"/>
              <a:t>declaración</a:t>
            </a:r>
            <a:r>
              <a:rPr lang="en-US" sz="8800" dirty="0"/>
              <a:t> de </a:t>
            </a:r>
            <a:r>
              <a:rPr lang="en-US" sz="8800" dirty="0" err="1"/>
              <a:t>ganancias</a:t>
            </a:r>
            <a:r>
              <a:rPr lang="en-US" sz="8800" dirty="0"/>
              <a:t> es un </a:t>
            </a:r>
            <a:r>
              <a:rPr lang="en-US" sz="8800" dirty="0" err="1"/>
              <a:t>papel</a:t>
            </a:r>
            <a:r>
              <a:rPr lang="en-US" sz="8800" dirty="0"/>
              <a:t> que se le da a un </a:t>
            </a:r>
            <a:r>
              <a:rPr lang="en-US" sz="8800" dirty="0" err="1"/>
              <a:t>empleado</a:t>
            </a:r>
            <a:r>
              <a:rPr lang="en-US" sz="8800" dirty="0"/>
              <a:t> con </a:t>
            </a:r>
            <a:r>
              <a:rPr lang="en-US" sz="8800" dirty="0" err="1"/>
              <a:t>cada</a:t>
            </a:r>
            <a:r>
              <a:rPr lang="en-US" sz="8800" dirty="0"/>
              <a:t> cheque de </a:t>
            </a:r>
            <a:r>
              <a:rPr lang="en-US" sz="8800" dirty="0" err="1"/>
              <a:t>pago</a:t>
            </a:r>
            <a:r>
              <a:rPr lang="en-US" sz="8800" dirty="0"/>
              <a:t> que </a:t>
            </a:r>
            <a:r>
              <a:rPr lang="en-US" sz="8800" dirty="0" err="1"/>
              <a:t>muestra</a:t>
            </a:r>
            <a:r>
              <a:rPr lang="en-US" sz="8800" dirty="0"/>
              <a:t> la </a:t>
            </a:r>
            <a:r>
              <a:rPr lang="en-US" sz="8800" dirty="0" err="1"/>
              <a:t>cantidad</a:t>
            </a:r>
            <a:r>
              <a:rPr lang="en-US" sz="8800" dirty="0"/>
              <a:t> de dinero que </a:t>
            </a:r>
            <a:r>
              <a:rPr lang="en-US" sz="8800" dirty="0" err="1"/>
              <a:t>el</a:t>
            </a:r>
            <a:r>
              <a:rPr lang="en-US" sz="8800" dirty="0"/>
              <a:t> </a:t>
            </a:r>
            <a:r>
              <a:rPr lang="en-US" sz="8800" dirty="0" err="1"/>
              <a:t>empleado</a:t>
            </a:r>
            <a:r>
              <a:rPr lang="en-US" sz="8800" dirty="0"/>
              <a:t> </a:t>
            </a:r>
            <a:r>
              <a:rPr lang="en-US" sz="8800" dirty="0" err="1"/>
              <a:t>ganó</a:t>
            </a:r>
            <a:r>
              <a:rPr lang="en-US" sz="8800" dirty="0"/>
              <a:t> y la </a:t>
            </a:r>
            <a:r>
              <a:rPr lang="en-US" sz="8800" dirty="0" err="1"/>
              <a:t>cantidad</a:t>
            </a:r>
            <a:r>
              <a:rPr lang="en-US" sz="8800" dirty="0"/>
              <a:t> que se </a:t>
            </a:r>
            <a:r>
              <a:rPr lang="en-US" sz="8800" dirty="0" err="1"/>
              <a:t>retiró</a:t>
            </a:r>
            <a:r>
              <a:rPr lang="en-US" sz="8800" dirty="0"/>
              <a:t> y </a:t>
            </a:r>
            <a:r>
              <a:rPr lang="en-US" sz="8800" dirty="0" err="1"/>
              <a:t>fue</a:t>
            </a:r>
            <a:r>
              <a:rPr lang="en-US" sz="8800" dirty="0"/>
              <a:t> </a:t>
            </a:r>
            <a:r>
              <a:rPr lang="en-US" sz="8800" dirty="0" err="1"/>
              <a:t>deducida</a:t>
            </a:r>
            <a:r>
              <a:rPr lang="en-US" sz="8800" dirty="0"/>
              <a:t> de </a:t>
            </a:r>
            <a:r>
              <a:rPr lang="en-US" sz="8800" dirty="0" err="1"/>
              <a:t>su</a:t>
            </a:r>
            <a:r>
              <a:rPr lang="en-US" sz="8800" dirty="0"/>
              <a:t> cheque de </a:t>
            </a:r>
            <a:r>
              <a:rPr lang="en-US" sz="8800" dirty="0" err="1"/>
              <a:t>pago</a:t>
            </a:r>
            <a:r>
              <a:rPr lang="en-US" sz="8800" dirty="0"/>
              <a:t>. 
</a:t>
            </a:r>
            <a:r>
              <a:rPr lang="en-US" sz="8800" dirty="0" err="1"/>
              <a:t>Incluye</a:t>
            </a:r>
            <a:r>
              <a:rPr lang="en-US" sz="8800" dirty="0"/>
              <a:t> </a:t>
            </a:r>
            <a:r>
              <a:rPr lang="en-US" sz="8800" dirty="0" err="1"/>
              <a:t>información</a:t>
            </a:r>
            <a:r>
              <a:rPr lang="en-US" sz="8800" dirty="0"/>
              <a:t> </a:t>
            </a:r>
            <a:r>
              <a:rPr lang="en-US" sz="8800" dirty="0" err="1"/>
              <a:t>sobre</a:t>
            </a:r>
            <a:r>
              <a:rPr lang="en-US" sz="8800" dirty="0"/>
              <a:t>:</a:t>
            </a:r>
          </a:p>
          <a:p>
            <a:pPr lvl="1"/>
            <a:r>
              <a:rPr lang="en-US" sz="8800" dirty="0" err="1"/>
              <a:t>el</a:t>
            </a:r>
            <a:r>
              <a:rPr lang="en-US" sz="8800" dirty="0"/>
              <a:t> </a:t>
            </a:r>
            <a:r>
              <a:rPr lang="en-US" sz="8800" dirty="0" err="1"/>
              <a:t>empleador</a:t>
            </a:r>
            <a:r>
              <a:rPr lang="en-US" sz="8800" dirty="0"/>
              <a:t> - la persona o </a:t>
            </a:r>
            <a:r>
              <a:rPr lang="en-US" sz="8800" dirty="0" err="1"/>
              <a:t>empresa</a:t>
            </a:r>
            <a:r>
              <a:rPr lang="en-US" sz="8800" dirty="0"/>
              <a:t> para la que </a:t>
            </a:r>
            <a:r>
              <a:rPr lang="en-US" sz="8800" dirty="0" err="1"/>
              <a:t>trabaja</a:t>
            </a:r>
            <a:r>
              <a:rPr lang="en-US" sz="8800" dirty="0"/>
              <a:t>
</a:t>
            </a:r>
            <a:r>
              <a:rPr lang="en-US" sz="8800" dirty="0" err="1"/>
              <a:t>el</a:t>
            </a:r>
            <a:r>
              <a:rPr lang="en-US" sz="8800" dirty="0"/>
              <a:t> </a:t>
            </a:r>
            <a:r>
              <a:rPr lang="en-US" sz="8800" dirty="0" err="1"/>
              <a:t>empleado</a:t>
            </a:r>
            <a:r>
              <a:rPr lang="en-US" sz="8800" dirty="0"/>
              <a:t>- </a:t>
            </a:r>
            <a:r>
              <a:rPr lang="en-US" sz="8800" dirty="0" err="1"/>
              <a:t>Usted</a:t>
            </a:r>
            <a:r>
              <a:rPr lang="en-US" sz="8800" dirty="0"/>
              <a:t> 
la </a:t>
            </a:r>
            <a:r>
              <a:rPr lang="en-US" sz="8800" b="1" u="sng" dirty="0" err="1"/>
              <a:t>tasa</a:t>
            </a:r>
            <a:r>
              <a:rPr lang="en-US" sz="8800" b="1" u="sng" dirty="0"/>
              <a:t> de </a:t>
            </a:r>
            <a:r>
              <a:rPr lang="en-US" sz="8800" b="1" u="sng" dirty="0" err="1"/>
              <a:t>salario</a:t>
            </a:r>
            <a:r>
              <a:rPr lang="en-US" sz="8800" b="1" u="sng" dirty="0"/>
              <a:t> </a:t>
            </a:r>
            <a:r>
              <a:rPr lang="en-US" sz="8800" dirty="0"/>
              <a:t>- la </a:t>
            </a:r>
            <a:r>
              <a:rPr lang="en-US" sz="8800" dirty="0" err="1"/>
              <a:t>cantidad</a:t>
            </a:r>
            <a:r>
              <a:rPr lang="en-US" sz="8800" dirty="0"/>
              <a:t> que </a:t>
            </a:r>
            <a:r>
              <a:rPr lang="en-US" sz="8800" dirty="0" err="1"/>
              <a:t>gana</a:t>
            </a:r>
            <a:r>
              <a:rPr lang="en-US" sz="8800" dirty="0"/>
              <a:t> </a:t>
            </a:r>
            <a:r>
              <a:rPr lang="en-US" sz="8800" dirty="0" err="1"/>
              <a:t>por</a:t>
            </a:r>
            <a:r>
              <a:rPr lang="en-US" sz="8800" dirty="0"/>
              <a:t> hora
</a:t>
            </a:r>
            <a:r>
              <a:rPr lang="en-US" sz="8800" dirty="0" err="1"/>
              <a:t>el</a:t>
            </a:r>
            <a:r>
              <a:rPr lang="en-US" sz="8800" dirty="0"/>
              <a:t> </a:t>
            </a:r>
            <a:r>
              <a:rPr lang="en-US" sz="8800" dirty="0" err="1"/>
              <a:t>número</a:t>
            </a:r>
            <a:r>
              <a:rPr lang="en-US" sz="8800" dirty="0"/>
              <a:t> de horas </a:t>
            </a:r>
            <a:r>
              <a:rPr lang="en-US" sz="8800" dirty="0" err="1"/>
              <a:t>trabajadas</a:t>
            </a:r>
            <a:r>
              <a:rPr lang="en-US" sz="8800" dirty="0"/>
              <a:t> 
</a:t>
            </a:r>
            <a:r>
              <a:rPr lang="en-US" sz="8800" b="1" u="sng" dirty="0" err="1"/>
              <a:t>deducciones</a:t>
            </a:r>
            <a:r>
              <a:rPr lang="en-US" sz="8800" b="1" u="sng" dirty="0"/>
              <a:t> de </a:t>
            </a:r>
            <a:r>
              <a:rPr lang="en-US" sz="8800" b="1" u="sng" dirty="0" err="1"/>
              <a:t>nómina</a:t>
            </a:r>
            <a:r>
              <a:rPr lang="en-US" sz="8800" b="1" u="sng" dirty="0"/>
              <a:t> </a:t>
            </a:r>
            <a:r>
              <a:rPr lang="en-US" sz="8800" dirty="0"/>
              <a:t>- </a:t>
            </a:r>
            <a:r>
              <a:rPr lang="en-US" sz="8800" dirty="0" err="1"/>
              <a:t>salarios</a:t>
            </a:r>
            <a:r>
              <a:rPr lang="en-US" sz="8800" dirty="0"/>
              <a:t> </a:t>
            </a:r>
            <a:r>
              <a:rPr lang="en-US" sz="8800" dirty="0" err="1"/>
              <a:t>retenidos</a:t>
            </a:r>
            <a:r>
              <a:rPr lang="en-US" sz="8800" dirty="0"/>
              <a:t> de </a:t>
            </a:r>
            <a:r>
              <a:rPr lang="en-US" sz="8800" dirty="0" err="1"/>
              <a:t>su</a:t>
            </a:r>
            <a:r>
              <a:rPr lang="en-US" sz="8800" dirty="0"/>
              <a:t> cheque de </a:t>
            </a:r>
            <a:r>
              <a:rPr lang="en-US" sz="8800" dirty="0" err="1"/>
              <a:t>pago</a:t>
            </a:r>
            <a:r>
              <a:rPr lang="en-US" sz="8800" dirty="0"/>
              <a:t> para </a:t>
            </a:r>
            <a:r>
              <a:rPr lang="en-US" sz="8800" dirty="0" err="1"/>
              <a:t>pagar</a:t>
            </a:r>
            <a:r>
              <a:rPr lang="en-US" sz="8800" dirty="0"/>
              <a:t> </a:t>
            </a:r>
            <a:r>
              <a:rPr lang="en-US" sz="8800" dirty="0" err="1"/>
              <a:t>impuestos</a:t>
            </a:r>
            <a:r>
              <a:rPr lang="en-US" sz="8800" dirty="0"/>
              <a:t> y </a:t>
            </a:r>
            <a:r>
              <a:rPr lang="en-US" sz="8800" dirty="0" err="1"/>
              <a:t>beneficios</a:t>
            </a:r>
            <a:r>
              <a:rPr lang="en-US" sz="8800" dirty="0"/>
              <a:t> para </a:t>
            </a:r>
            <a:r>
              <a:rPr lang="en-US" sz="8800" dirty="0" err="1"/>
              <a:t>empleados</a:t>
            </a:r>
            <a:r>
              <a:rPr lang="en-US" sz="8800" dirty="0"/>
              <a:t>
</a:t>
            </a:r>
            <a:r>
              <a:rPr lang="en-US" sz="8800" b="1" u="sng" dirty="0" err="1"/>
              <a:t>salarios</a:t>
            </a:r>
            <a:r>
              <a:rPr lang="en-US" sz="8800" b="1" u="sng" dirty="0"/>
              <a:t> </a:t>
            </a:r>
            <a:r>
              <a:rPr lang="en-US" sz="8800" b="1" u="sng" dirty="0" err="1"/>
              <a:t>brutos</a:t>
            </a:r>
            <a:r>
              <a:rPr lang="en-US" sz="8800" b="1" u="sng" dirty="0"/>
              <a:t> </a:t>
            </a:r>
            <a:r>
              <a:rPr lang="en-US" sz="8800" dirty="0"/>
              <a:t>- la </a:t>
            </a:r>
            <a:r>
              <a:rPr lang="en-US" sz="8800" dirty="0" err="1"/>
              <a:t>cantidad</a:t>
            </a:r>
            <a:r>
              <a:rPr lang="en-US" sz="8800" dirty="0"/>
              <a:t> de dinero que </a:t>
            </a:r>
            <a:r>
              <a:rPr lang="en-US" sz="8800" dirty="0" err="1"/>
              <a:t>gana</a:t>
            </a:r>
            <a:r>
              <a:rPr lang="en-US" sz="8800" dirty="0"/>
              <a:t> antes de que le </a:t>
            </a:r>
            <a:r>
              <a:rPr lang="en-US" sz="8800" dirty="0" err="1"/>
              <a:t>descuenten</a:t>
            </a:r>
            <a:r>
              <a:rPr lang="en-US" sz="8800" dirty="0"/>
              <a:t> sus </a:t>
            </a:r>
            <a:r>
              <a:rPr lang="en-US" sz="8800" dirty="0" err="1"/>
              <a:t>impuestos</a:t>
            </a:r>
            <a:r>
              <a:rPr lang="en-US" sz="8800" dirty="0"/>
              <a:t>.</a:t>
            </a:r>
            <a:r>
              <a:rPr lang="en-US" sz="8800" b="1" u="sng" dirty="0"/>
              <a:t>
</a:t>
            </a:r>
            <a:r>
              <a:rPr lang="en-US" sz="8800" b="1" u="sng" dirty="0" err="1"/>
              <a:t>impuestos</a:t>
            </a:r>
            <a:r>
              <a:rPr lang="en-US" sz="8800" b="1" u="sng" dirty="0"/>
              <a:t> -</a:t>
            </a:r>
            <a:r>
              <a:rPr lang="en-US" sz="8800" dirty="0"/>
              <a:t> dinero </a:t>
            </a:r>
            <a:r>
              <a:rPr lang="en-US" sz="8800" dirty="0" err="1"/>
              <a:t>pagado</a:t>
            </a:r>
            <a:r>
              <a:rPr lang="en-US" sz="8800" dirty="0"/>
              <a:t> a </a:t>
            </a:r>
            <a:r>
              <a:rPr lang="en-US" sz="8800" dirty="0" err="1"/>
              <a:t>los</a:t>
            </a:r>
            <a:r>
              <a:rPr lang="en-US" sz="8800" dirty="0"/>
              <a:t> </a:t>
            </a:r>
            <a:r>
              <a:rPr lang="en-US" sz="8800" dirty="0" err="1"/>
              <a:t>gobiernos</a:t>
            </a:r>
            <a:r>
              <a:rPr lang="en-US" sz="8800" dirty="0"/>
              <a:t> locales, </a:t>
            </a:r>
            <a:r>
              <a:rPr lang="en-US" sz="8800" dirty="0" err="1"/>
              <a:t>estatales</a:t>
            </a:r>
            <a:r>
              <a:rPr lang="en-US" sz="8800" dirty="0"/>
              <a:t> y federales para </a:t>
            </a:r>
            <a:r>
              <a:rPr lang="en-US" sz="8800" dirty="0" err="1"/>
              <a:t>ayudar</a:t>
            </a:r>
            <a:r>
              <a:rPr lang="en-US" sz="8800" dirty="0"/>
              <a:t> a </a:t>
            </a:r>
            <a:r>
              <a:rPr lang="en-US" sz="8800" dirty="0" err="1"/>
              <a:t>administrar</a:t>
            </a:r>
            <a:r>
              <a:rPr lang="en-US" sz="8800" dirty="0"/>
              <a:t> la ciudad, </a:t>
            </a:r>
            <a:r>
              <a:rPr lang="en-US" sz="8800" dirty="0" err="1"/>
              <a:t>el</a:t>
            </a:r>
            <a:r>
              <a:rPr lang="en-US" sz="8800" dirty="0"/>
              <a:t> </a:t>
            </a:r>
            <a:r>
              <a:rPr lang="en-US" sz="8800" dirty="0" err="1"/>
              <a:t>estado</a:t>
            </a:r>
            <a:r>
              <a:rPr lang="en-US" sz="8800" dirty="0"/>
              <a:t> y la </a:t>
            </a:r>
            <a:r>
              <a:rPr lang="en-US" sz="8800" dirty="0" err="1"/>
              <a:t>nación</a:t>
            </a:r>
            <a:r>
              <a:rPr lang="en-US" sz="8800" dirty="0"/>
              <a:t>.</a:t>
            </a:r>
            <a:r>
              <a:rPr lang="en-US" sz="8800" b="1" u="sng" dirty="0"/>
              <a:t>
</a:t>
            </a:r>
            <a:r>
              <a:rPr lang="en-US" sz="8800" b="1" u="sng" dirty="0" err="1"/>
              <a:t>beneficios</a:t>
            </a:r>
            <a:r>
              <a:rPr lang="en-US" sz="8800" b="1" u="sng" dirty="0"/>
              <a:t> para </a:t>
            </a:r>
            <a:r>
              <a:rPr lang="en-US" sz="8800" b="1" u="sng" dirty="0" err="1"/>
              <a:t>empleados</a:t>
            </a:r>
            <a:r>
              <a:rPr lang="en-US" sz="8800" b="1" u="sng" dirty="0"/>
              <a:t> </a:t>
            </a:r>
            <a:r>
              <a:rPr lang="en-US" sz="8800" b="1" dirty="0"/>
              <a:t>- </a:t>
            </a:r>
            <a:r>
              <a:rPr lang="en-US" sz="8800" dirty="0" err="1"/>
              <a:t>una</a:t>
            </a:r>
            <a:r>
              <a:rPr lang="en-US" sz="8800" dirty="0"/>
              <a:t> forma de </a:t>
            </a:r>
            <a:r>
              <a:rPr lang="en-US" sz="8800" dirty="0" err="1"/>
              <a:t>compensación</a:t>
            </a:r>
            <a:r>
              <a:rPr lang="en-US" sz="8800" dirty="0"/>
              <a:t> </a:t>
            </a:r>
            <a:r>
              <a:rPr lang="en-US" sz="8800" dirty="0" err="1"/>
              <a:t>pagada</a:t>
            </a:r>
            <a:r>
              <a:rPr lang="en-US" sz="8800" dirty="0"/>
              <a:t> </a:t>
            </a:r>
            <a:r>
              <a:rPr lang="en-US" sz="8800" dirty="0" err="1"/>
              <a:t>por</a:t>
            </a:r>
            <a:r>
              <a:rPr lang="en-US" sz="8800" dirty="0"/>
              <a:t> </a:t>
            </a:r>
            <a:r>
              <a:rPr lang="en-US" sz="8800" dirty="0" err="1"/>
              <a:t>el</a:t>
            </a:r>
            <a:r>
              <a:rPr lang="en-US" sz="8800" dirty="0"/>
              <a:t> </a:t>
            </a:r>
            <a:r>
              <a:rPr lang="en-US" sz="8800" dirty="0" err="1"/>
              <a:t>empleador</a:t>
            </a:r>
            <a:r>
              <a:rPr lang="en-US" sz="8800" dirty="0"/>
              <a:t> a </a:t>
            </a:r>
            <a:r>
              <a:rPr lang="en-US" sz="8800" dirty="0" err="1"/>
              <a:t>usted</a:t>
            </a:r>
            <a:r>
              <a:rPr lang="en-US" sz="8800" dirty="0"/>
              <a:t> </a:t>
            </a:r>
            <a:r>
              <a:rPr lang="en-US" sz="8800" dirty="0" err="1"/>
              <a:t>por</a:t>
            </a:r>
            <a:r>
              <a:rPr lang="en-US" sz="8800" dirty="0"/>
              <a:t> </a:t>
            </a:r>
            <a:r>
              <a:rPr lang="en-US" sz="8800" dirty="0" err="1"/>
              <a:t>encima</a:t>
            </a:r>
            <a:r>
              <a:rPr lang="en-US" sz="8800" dirty="0"/>
              <a:t> de </a:t>
            </a:r>
            <a:r>
              <a:rPr lang="en-US" sz="8800" dirty="0" err="1"/>
              <a:t>los</a:t>
            </a:r>
            <a:r>
              <a:rPr lang="en-US" sz="8800" dirty="0"/>
              <a:t> </a:t>
            </a:r>
            <a:r>
              <a:rPr lang="en-US" sz="8800" dirty="0" err="1"/>
              <a:t>salarios</a:t>
            </a:r>
            <a:r>
              <a:rPr lang="en-US" sz="8800" dirty="0"/>
              <a:t> </a:t>
            </a:r>
            <a:r>
              <a:rPr lang="en-US" sz="8800" dirty="0" err="1"/>
              <a:t>regulares</a:t>
            </a:r>
            <a:r>
              <a:rPr lang="en-US" sz="8800" dirty="0"/>
              <a:t>: un </a:t>
            </a:r>
            <a:r>
              <a:rPr lang="en-US" sz="8800" dirty="0" err="1"/>
              <a:t>ejemplo</a:t>
            </a:r>
            <a:r>
              <a:rPr lang="en-US" sz="8800" dirty="0"/>
              <a:t> </a:t>
            </a:r>
            <a:r>
              <a:rPr lang="en-US" sz="8800" dirty="0" err="1"/>
              <a:t>incluye</a:t>
            </a:r>
            <a:r>
              <a:rPr lang="en-US" sz="8800" dirty="0"/>
              <a:t> </a:t>
            </a:r>
            <a:r>
              <a:rPr lang="en-US" sz="8800" dirty="0" err="1"/>
              <a:t>atención</a:t>
            </a:r>
            <a:r>
              <a:rPr lang="en-US" sz="8800" dirty="0"/>
              <a:t> </a:t>
            </a:r>
            <a:r>
              <a:rPr lang="en-US" sz="8800" dirty="0" err="1"/>
              <a:t>médica</a:t>
            </a:r>
            <a:r>
              <a:rPr lang="en-US" sz="8800" b="1" u="sng" dirty="0"/>
              <a:t>
</a:t>
            </a:r>
            <a:r>
              <a:rPr lang="en-US" sz="8800" b="1" u="sng" dirty="0" err="1"/>
              <a:t>salarios</a:t>
            </a:r>
            <a:r>
              <a:rPr lang="en-US" sz="8800" b="1" u="sng" dirty="0"/>
              <a:t> </a:t>
            </a:r>
            <a:r>
              <a:rPr lang="en-US" sz="8800" b="1" u="sng" dirty="0" err="1"/>
              <a:t>netos</a:t>
            </a:r>
            <a:r>
              <a:rPr lang="en-US" sz="8800" b="1" u="sng" dirty="0"/>
              <a:t> </a:t>
            </a:r>
            <a:r>
              <a:rPr lang="en-US" sz="8800" b="1" dirty="0"/>
              <a:t>- </a:t>
            </a:r>
            <a:r>
              <a:rPr lang="en-US" sz="8800" dirty="0"/>
              <a:t>la </a:t>
            </a:r>
            <a:r>
              <a:rPr lang="en-US" sz="8800" dirty="0" err="1"/>
              <a:t>cantidad</a:t>
            </a:r>
            <a:r>
              <a:rPr lang="en-US" sz="8800" dirty="0"/>
              <a:t> de dinero que </a:t>
            </a:r>
            <a:r>
              <a:rPr lang="en-US" sz="8800" dirty="0" err="1"/>
              <a:t>gana</a:t>
            </a:r>
            <a:r>
              <a:rPr lang="en-US" sz="8800" dirty="0"/>
              <a:t> </a:t>
            </a:r>
            <a:r>
              <a:rPr lang="en-US" sz="8800" dirty="0" err="1"/>
              <a:t>después</a:t>
            </a:r>
            <a:r>
              <a:rPr lang="en-US" sz="8800" dirty="0"/>
              <a:t> de las </a:t>
            </a:r>
            <a:r>
              <a:rPr lang="en-US" sz="8800" dirty="0" err="1"/>
              <a:t>deducciones</a:t>
            </a:r>
            <a:r>
              <a:rPr lang="en-US" sz="8800" b="1" u="sng" dirty="0"/>
              <a:t>
</a:t>
            </a:r>
            <a:r>
              <a:rPr lang="en-US" sz="8800" dirty="0" err="1"/>
              <a:t>Totales</a:t>
            </a:r>
            <a:r>
              <a:rPr lang="en-US" sz="8800" dirty="0"/>
              <a:t> del </a:t>
            </a:r>
            <a:r>
              <a:rPr lang="en-US" sz="8800" dirty="0" err="1"/>
              <a:t>año</a:t>
            </a:r>
            <a:r>
              <a:rPr lang="en-US" sz="8800" dirty="0"/>
              <a:t> hasta la </a:t>
            </a:r>
            <a:r>
              <a:rPr lang="en-US" sz="8800" dirty="0" err="1"/>
              <a:t>fecha</a:t>
            </a:r>
            <a:r>
              <a:rPr lang="en-US" sz="8800" dirty="0"/>
              <a:t> - </a:t>
            </a:r>
            <a:r>
              <a:rPr lang="en-US" sz="8800" dirty="0" err="1"/>
              <a:t>totales</a:t>
            </a:r>
            <a:r>
              <a:rPr lang="en-US" sz="8800" dirty="0"/>
              <a:t> hasta </a:t>
            </a:r>
            <a:r>
              <a:rPr lang="en-US" sz="8800" dirty="0" err="1"/>
              <a:t>ahora</a:t>
            </a:r>
            <a:r>
              <a:rPr lang="en-US" sz="8800" dirty="0"/>
              <a:t> para </a:t>
            </a:r>
            <a:r>
              <a:rPr lang="en-US" sz="8800" dirty="0" err="1"/>
              <a:t>varias</a:t>
            </a:r>
            <a:r>
              <a:rPr lang="en-US" sz="8800" dirty="0"/>
              <a:t> </a:t>
            </a:r>
            <a:r>
              <a:rPr lang="en-US" sz="8800" dirty="0" err="1"/>
              <a:t>secciones</a:t>
            </a:r>
            <a:r>
              <a:rPr lang="en-US" sz="8800" dirty="0"/>
              <a:t> </a:t>
            </a:r>
            <a:r>
              <a:rPr lang="en-US" sz="8800" dirty="0" err="1"/>
              <a:t>en</a:t>
            </a:r>
            <a:r>
              <a:rPr lang="en-US" sz="8800" dirty="0"/>
              <a:t> </a:t>
            </a:r>
            <a:r>
              <a:rPr lang="en-US" sz="8800" dirty="0" err="1"/>
              <a:t>el</a:t>
            </a:r>
            <a:r>
              <a:rPr lang="en-US" sz="8800" dirty="0"/>
              <a:t> </a:t>
            </a:r>
            <a:r>
              <a:rPr lang="en-US" sz="8800" dirty="0" err="1"/>
              <a:t>talón</a:t>
            </a:r>
            <a:r>
              <a:rPr lang="en-US" sz="8800" dirty="0"/>
              <a:t> de </a:t>
            </a:r>
            <a:r>
              <a:rPr lang="en-US" sz="8800" dirty="0" err="1"/>
              <a:t>pago</a:t>
            </a:r>
            <a:endParaRPr lang="en-US" sz="8800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92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793E-B44C-4488-A288-19BB29296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570" y="365125"/>
            <a:ext cx="10501630" cy="1700742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¿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Cómo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sé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cuál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será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el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impuesto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estatal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y federal?
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85DEE-1015-4F88-8D2B-73873CF84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Las </a:t>
            </a:r>
            <a:r>
              <a:rPr lang="en-US" dirty="0" err="1"/>
              <a:t>tasas</a:t>
            </a:r>
            <a:r>
              <a:rPr lang="en-US" dirty="0"/>
              <a:t> de </a:t>
            </a:r>
            <a:r>
              <a:rPr lang="en-US" dirty="0" err="1"/>
              <a:t>impuestos</a:t>
            </a:r>
            <a:r>
              <a:rPr lang="en-US" dirty="0"/>
              <a:t> federales, </a:t>
            </a:r>
            <a:r>
              <a:rPr lang="en-US" dirty="0" err="1"/>
              <a:t>estatales</a:t>
            </a:r>
            <a:r>
              <a:rPr lang="en-US" dirty="0"/>
              <a:t> y locales se </a:t>
            </a:r>
            <a:r>
              <a:rPr lang="en-US" dirty="0" err="1"/>
              <a:t>basan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ingresos</a:t>
            </a:r>
            <a:r>
              <a:rPr lang="en-US" dirty="0"/>
              <a:t> </a:t>
            </a:r>
          </a:p>
          <a:p>
            <a:r>
              <a:rPr lang="en-US" dirty="0"/>
              <a:t>	Los </a:t>
            </a:r>
            <a:r>
              <a:rPr lang="en-US" dirty="0" err="1"/>
              <a:t>impuestos</a:t>
            </a:r>
            <a:r>
              <a:rPr lang="en-US" dirty="0"/>
              <a:t> </a:t>
            </a:r>
            <a:r>
              <a:rPr lang="en-US" dirty="0" err="1"/>
              <a:t>estatales</a:t>
            </a:r>
            <a:r>
              <a:rPr lang="en-US" dirty="0"/>
              <a:t> y locales </a:t>
            </a:r>
            <a:r>
              <a:rPr lang="en-US" dirty="0" err="1"/>
              <a:t>varían</a:t>
            </a:r>
            <a:r>
              <a:rPr lang="en-US" dirty="0"/>
              <a:t> de un </a:t>
            </a:r>
            <a:r>
              <a:rPr lang="en-US" dirty="0" err="1"/>
              <a:t>estado</a:t>
            </a:r>
            <a:r>
              <a:rPr lang="en-US" dirty="0"/>
              <a:t> a </a:t>
            </a:r>
            <a:r>
              <a:rPr lang="en-US" dirty="0" err="1"/>
              <a:t>otro</a:t>
            </a:r>
            <a:r>
              <a:rPr lang="en-US" dirty="0"/>
              <a:t> y de </a:t>
            </a:r>
            <a:r>
              <a:rPr lang="en-US" dirty="0" err="1"/>
              <a:t>una</a:t>
            </a:r>
            <a:r>
              <a:rPr lang="en-US" dirty="0"/>
              <a:t> 	ciudad a </a:t>
            </a:r>
            <a:r>
              <a:rPr lang="en-US" dirty="0" err="1"/>
              <a:t>otra</a:t>
            </a:r>
            <a:r>
              <a:rPr lang="en-US" dirty="0"/>
              <a:t>
</a:t>
            </a:r>
            <a:r>
              <a:rPr lang="en-US" dirty="0" err="1"/>
              <a:t>Cuanto</a:t>
            </a:r>
            <a:r>
              <a:rPr lang="en-US" dirty="0"/>
              <a:t> </a:t>
            </a:r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gane</a:t>
            </a:r>
            <a:r>
              <a:rPr lang="en-US" dirty="0"/>
              <a:t>, </a:t>
            </a:r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impuestos</a:t>
            </a:r>
            <a:r>
              <a:rPr lang="en-US" dirty="0"/>
              <a:t> </a:t>
            </a:r>
            <a:r>
              <a:rPr lang="en-US" dirty="0" err="1"/>
              <a:t>pagará</a:t>
            </a:r>
            <a:r>
              <a:rPr lang="en-US" dirty="0"/>
              <a:t>
	Se </a:t>
            </a:r>
            <a:r>
              <a:rPr lang="en-US" dirty="0" err="1"/>
              <a:t>quita</a:t>
            </a:r>
            <a:r>
              <a:rPr lang="en-US" dirty="0"/>
              <a:t> un </a:t>
            </a:r>
            <a:r>
              <a:rPr lang="en-US" dirty="0" err="1"/>
              <a:t>porcentaje</a:t>
            </a:r>
            <a:r>
              <a:rPr lang="en-US" dirty="0"/>
              <a:t> de sus </a:t>
            </a:r>
            <a:r>
              <a:rPr lang="en-US" dirty="0" err="1"/>
              <a:t>ingresos</a:t>
            </a:r>
            <a:r>
              <a:rPr lang="en-US" dirty="0"/>
              <a:t> </a:t>
            </a:r>
            <a:r>
              <a:rPr lang="en-US" dirty="0" err="1"/>
              <a:t>brutos</a:t>
            </a:r>
            <a:r>
              <a:rPr lang="en-US" dirty="0"/>
              <a:t>
Las </a:t>
            </a:r>
            <a:r>
              <a:rPr lang="en-US" dirty="0" err="1"/>
              <a:t>tarifas</a:t>
            </a:r>
            <a:r>
              <a:rPr lang="en-US" dirty="0"/>
              <a:t> </a:t>
            </a:r>
            <a:r>
              <a:rPr lang="en-US" dirty="0" err="1"/>
              <a:t>pueden</a:t>
            </a:r>
            <a:r>
              <a:rPr lang="en-US" dirty="0"/>
              <a:t> </a:t>
            </a:r>
            <a:r>
              <a:rPr lang="en-US" dirty="0" err="1"/>
              <a:t>cambiar</a:t>
            </a:r>
            <a:r>
              <a:rPr lang="en-US" dirty="0"/>
              <a:t>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año</a:t>
            </a:r>
            <a:r>
              <a:rPr lang="en-US" dirty="0"/>
              <a:t>
</a:t>
            </a:r>
            <a:r>
              <a:rPr lang="en-US" dirty="0" err="1"/>
              <a:t>Ud</a:t>
            </a:r>
            <a:r>
              <a:rPr lang="en-US" dirty="0"/>
              <a:t>.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buscar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web para </a:t>
            </a:r>
            <a:r>
              <a:rPr lang="en-US" dirty="0" err="1"/>
              <a:t>encontrar</a:t>
            </a:r>
            <a:r>
              <a:rPr lang="en-US" dirty="0"/>
              <a:t> las </a:t>
            </a:r>
            <a:r>
              <a:rPr lang="en-US" dirty="0" err="1"/>
              <a:t>últimas</a:t>
            </a:r>
            <a:r>
              <a:rPr lang="en-US" dirty="0"/>
              <a:t> </a:t>
            </a:r>
            <a:r>
              <a:rPr lang="en-US" dirty="0" err="1"/>
              <a:t>tasas</a:t>
            </a:r>
            <a:r>
              <a:rPr lang="en-US" dirty="0"/>
              <a:t> de </a:t>
            </a:r>
            <a:r>
              <a:rPr lang="en-US" dirty="0" err="1"/>
              <a:t>impuestos</a:t>
            </a:r>
            <a:r>
              <a:rPr lang="en-US" dirty="0"/>
              <a:t> para </a:t>
            </a:r>
            <a:r>
              <a:rPr lang="en-US" dirty="0" err="1"/>
              <a:t>los</a:t>
            </a:r>
            <a:r>
              <a:rPr lang="en-US" dirty="0"/>
              <a:t> EE. UU.,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estado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que </a:t>
            </a:r>
            <a:r>
              <a:rPr lang="en-US" dirty="0" err="1"/>
              <a:t>vive</a:t>
            </a:r>
            <a:r>
              <a:rPr lang="en-US" dirty="0"/>
              <a:t> y </a:t>
            </a:r>
            <a:r>
              <a:rPr lang="en-US" dirty="0" err="1"/>
              <a:t>trabaja</a:t>
            </a:r>
            <a:r>
              <a:rPr lang="en-US" dirty="0"/>
              <a:t>, </a:t>
            </a:r>
            <a:r>
              <a:rPr lang="en-US" dirty="0" err="1"/>
              <a:t>así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impuestos</a:t>
            </a:r>
            <a:r>
              <a:rPr lang="en-US" dirty="0"/>
              <a:t> locales. (ciudad, </a:t>
            </a:r>
            <a:r>
              <a:rPr lang="en-US" dirty="0" err="1"/>
              <a:t>municipio</a:t>
            </a:r>
            <a:r>
              <a:rPr lang="en-US" dirty="0"/>
              <a:t>, </a:t>
            </a:r>
            <a:r>
              <a:rPr lang="en-US" dirty="0" err="1"/>
              <a:t>condado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632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1AF70-EA74-476B-AC7B-6DF31BDDD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¿Por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qué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nuestros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cheques de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pago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son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diferentes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?
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2A637-7E55-4E3F-805D-5EEBFF8D7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Los </a:t>
            </a:r>
            <a:r>
              <a:rPr lang="en-US" dirty="0" err="1"/>
              <a:t>montos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cheques de </a:t>
            </a:r>
            <a:r>
              <a:rPr lang="en-US" dirty="0" err="1"/>
              <a:t>pago</a:t>
            </a:r>
            <a:r>
              <a:rPr lang="en-US" dirty="0"/>
              <a:t> </a:t>
            </a:r>
            <a:r>
              <a:rPr lang="en-US" dirty="0" err="1"/>
              <a:t>podrían</a:t>
            </a:r>
            <a:r>
              <a:rPr lang="en-US" dirty="0"/>
              <a:t> ser </a:t>
            </a:r>
            <a:r>
              <a:rPr lang="en-US" dirty="0" err="1"/>
              <a:t>diferentes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varias</a:t>
            </a:r>
            <a:r>
              <a:rPr lang="en-US" dirty="0"/>
              <a:t> </a:t>
            </a:r>
            <a:r>
              <a:rPr lang="en-US" dirty="0" err="1"/>
              <a:t>razones</a:t>
            </a:r>
            <a:r>
              <a:rPr lang="en-US" dirty="0"/>
              <a:t>
	</a:t>
            </a:r>
            <a:r>
              <a:rPr lang="en-US" dirty="0" err="1"/>
              <a:t>trabajó</a:t>
            </a:r>
            <a:r>
              <a:rPr lang="en-US" dirty="0"/>
              <a:t> un </a:t>
            </a:r>
            <a:r>
              <a:rPr lang="en-US" dirty="0" err="1"/>
              <a:t>número</a:t>
            </a:r>
            <a:r>
              <a:rPr lang="en-US" dirty="0"/>
              <a:t> </a:t>
            </a:r>
            <a:r>
              <a:rPr lang="en-US" dirty="0" err="1"/>
              <a:t>diferente</a:t>
            </a:r>
            <a:r>
              <a:rPr lang="en-US" dirty="0"/>
              <a:t> de horas </a:t>
            </a:r>
          </a:p>
          <a:p>
            <a:pPr lvl="1"/>
            <a:r>
              <a:rPr lang="en-US" dirty="0" err="1"/>
              <a:t>produjo</a:t>
            </a:r>
            <a:r>
              <a:rPr lang="en-US" dirty="0"/>
              <a:t> un </a:t>
            </a:r>
            <a:r>
              <a:rPr lang="en-US" dirty="0" err="1"/>
              <a:t>número</a:t>
            </a:r>
            <a:r>
              <a:rPr lang="en-US" dirty="0"/>
              <a:t> </a:t>
            </a:r>
            <a:r>
              <a:rPr lang="en-US" dirty="0" err="1"/>
              <a:t>diferente</a:t>
            </a:r>
            <a:r>
              <a:rPr lang="en-US" dirty="0"/>
              <a:t> de </a:t>
            </a:r>
            <a:r>
              <a:rPr lang="en-US" dirty="0" err="1"/>
              <a:t>unidades</a:t>
            </a:r>
            <a:r>
              <a:rPr lang="en-US" dirty="0"/>
              <a:t>
</a:t>
            </a:r>
            <a:r>
              <a:rPr lang="en-US" dirty="0" err="1"/>
              <a:t>llenó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formularios</a:t>
            </a:r>
            <a:r>
              <a:rPr lang="en-US" dirty="0"/>
              <a:t> W4 - </a:t>
            </a:r>
            <a:r>
              <a:rPr lang="en-US" dirty="0" err="1"/>
              <a:t>Certificado</a:t>
            </a:r>
            <a:r>
              <a:rPr lang="en-US" dirty="0"/>
              <a:t> de </a:t>
            </a:r>
            <a:r>
              <a:rPr lang="en-US" dirty="0" err="1"/>
              <a:t>retención</a:t>
            </a:r>
            <a:r>
              <a:rPr lang="en-US" dirty="0"/>
              <a:t> del </a:t>
            </a:r>
            <a:r>
              <a:rPr lang="en-US" dirty="0" err="1"/>
              <a:t>empleado</a:t>
            </a:r>
            <a:r>
              <a:rPr lang="en-US" dirty="0"/>
              <a:t> de </a:t>
            </a:r>
            <a:r>
              <a:rPr lang="en-US" dirty="0" err="1"/>
              <a:t>manera</a:t>
            </a:r>
            <a:r>
              <a:rPr lang="en-US" dirty="0"/>
              <a:t> </a:t>
            </a:r>
            <a:r>
              <a:rPr lang="en-US" dirty="0" err="1"/>
              <a:t>diferente</a:t>
            </a:r>
            <a:r>
              <a:rPr lang="en-US" dirty="0"/>
              <a:t>
 </a:t>
            </a:r>
            <a:r>
              <a:rPr lang="en-US" dirty="0" err="1"/>
              <a:t>diferente</a:t>
            </a:r>
            <a:r>
              <a:rPr lang="en-US" dirty="0"/>
              <a:t> </a:t>
            </a:r>
            <a:r>
              <a:rPr lang="en-US" dirty="0" err="1"/>
              <a:t>estado</a:t>
            </a:r>
            <a:r>
              <a:rPr lang="en-US" dirty="0"/>
              <a:t> civil
 </a:t>
            </a:r>
            <a:r>
              <a:rPr lang="en-US" dirty="0" err="1"/>
              <a:t>diferente</a:t>
            </a:r>
            <a:r>
              <a:rPr lang="en-US" dirty="0"/>
              <a:t> </a:t>
            </a:r>
            <a:r>
              <a:rPr lang="en-US" dirty="0" err="1"/>
              <a:t>número</a:t>
            </a:r>
            <a:r>
              <a:rPr lang="en-US" dirty="0"/>
              <a:t> de </a:t>
            </a:r>
            <a:r>
              <a:rPr lang="en-US" dirty="0" err="1"/>
              <a:t>niños</a:t>
            </a:r>
            <a:endParaRPr lang="en-US" dirty="0"/>
          </a:p>
          <a:p>
            <a:r>
              <a:rPr lang="en-US" dirty="0"/>
              <a:t>Las </a:t>
            </a:r>
            <a:r>
              <a:rPr lang="en-US" dirty="0" err="1"/>
              <a:t>respuestas</a:t>
            </a:r>
            <a:r>
              <a:rPr lang="en-US" dirty="0"/>
              <a:t> a </a:t>
            </a:r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preguntas</a:t>
            </a:r>
            <a:r>
              <a:rPr lang="en-US" dirty="0"/>
              <a:t> </a:t>
            </a:r>
            <a:r>
              <a:rPr lang="en-US" dirty="0" err="1"/>
              <a:t>influirán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cantidad</a:t>
            </a:r>
            <a:r>
              <a:rPr lang="en-US" dirty="0"/>
              <a:t> de </a:t>
            </a:r>
            <a:r>
              <a:rPr lang="en-US" dirty="0" err="1"/>
              <a:t>impuestos</a:t>
            </a:r>
            <a:r>
              <a:rPr lang="en-US" dirty="0"/>
              <a:t> </a:t>
            </a:r>
            <a:r>
              <a:rPr lang="en-US" dirty="0" err="1"/>
              <a:t>retenidos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384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DC4E2-813B-4B2F-9681-7B23C4187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</a:rPr>
              <a:t>Conoce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</a:rPr>
              <a:t> a Dani - Un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</a:rPr>
              <a:t>caso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</a:rPr>
              <a:t> de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</a:rPr>
              <a:t>estudio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
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BC21-87E4-4C9E-BD51-FD9FBDC24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0800" y="1825625"/>
            <a:ext cx="10033000" cy="4351338"/>
          </a:xfrm>
        </p:spPr>
        <p:txBody>
          <a:bodyPr/>
          <a:lstStyle/>
          <a:p>
            <a:r>
              <a:rPr lang="en-US" dirty="0"/>
              <a:t>Dani </a:t>
            </a:r>
            <a:r>
              <a:rPr lang="en-US" dirty="0" err="1"/>
              <a:t>gana</a:t>
            </a:r>
            <a:r>
              <a:rPr lang="en-US" dirty="0"/>
              <a:t> $15.00 </a:t>
            </a:r>
            <a:r>
              <a:rPr lang="en-US" dirty="0" err="1"/>
              <a:t>por</a:t>
            </a:r>
            <a:r>
              <a:rPr lang="en-US" dirty="0"/>
              <a:t> hora y </a:t>
            </a:r>
            <a:r>
              <a:rPr lang="en-US" dirty="0" err="1"/>
              <a:t>trabaja</a:t>
            </a:r>
            <a:r>
              <a:rPr lang="en-US" dirty="0"/>
              <a:t> 60 horas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semana</a:t>
            </a:r>
            <a:r>
              <a:rPr lang="en-US" dirty="0"/>
              <a:t>.
Dani es </a:t>
            </a:r>
            <a:r>
              <a:rPr lang="en-US" dirty="0" err="1"/>
              <a:t>solter</a:t>
            </a:r>
            <a:r>
              <a:rPr lang="en-US" dirty="0"/>
              <a:t>@, no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dependientes</a:t>
            </a:r>
            <a:r>
              <a:rPr lang="en-US" dirty="0"/>
              <a:t> y no </a:t>
            </a:r>
            <a:r>
              <a:rPr lang="en-US" dirty="0" err="1"/>
              <a:t>gana</a:t>
            </a:r>
            <a:r>
              <a:rPr lang="en-US" dirty="0"/>
              <a:t> dinero con </a:t>
            </a:r>
            <a:r>
              <a:rPr lang="en-US" dirty="0" err="1"/>
              <a:t>otros</a:t>
            </a:r>
            <a:r>
              <a:rPr lang="en-US" dirty="0"/>
              <a:t> </a:t>
            </a:r>
            <a:r>
              <a:rPr lang="en-US" dirty="0" err="1"/>
              <a:t>trabajos</a:t>
            </a:r>
            <a:r>
              <a:rPr lang="en-US" dirty="0"/>
              <a:t>. </a:t>
            </a:r>
          </a:p>
          <a:p>
            <a:r>
              <a:rPr lang="en-US" dirty="0"/>
              <a:t>Dani </a:t>
            </a:r>
            <a:r>
              <a:rPr lang="en-US" dirty="0" err="1"/>
              <a:t>quiere</a:t>
            </a:r>
            <a:r>
              <a:rPr lang="en-US" dirty="0"/>
              <a:t> </a:t>
            </a:r>
            <a:r>
              <a:rPr lang="en-US" dirty="0" err="1"/>
              <a:t>entender</a:t>
            </a:r>
            <a:r>
              <a:rPr lang="en-US" dirty="0"/>
              <a:t> </a:t>
            </a:r>
            <a:r>
              <a:rPr lang="en-US" dirty="0" err="1"/>
              <a:t>cómo</a:t>
            </a:r>
            <a:r>
              <a:rPr lang="en-US" dirty="0"/>
              <a:t> se </a:t>
            </a:r>
            <a:r>
              <a:rPr lang="en-US" dirty="0" err="1"/>
              <a:t>calcula</a:t>
            </a:r>
            <a:r>
              <a:rPr lang="en-US" dirty="0"/>
              <a:t> la </a:t>
            </a:r>
            <a:r>
              <a:rPr lang="en-US" dirty="0" err="1"/>
              <a:t>cantidad</a:t>
            </a:r>
            <a:r>
              <a:rPr lang="en-US" dirty="0"/>
              <a:t> de dinero </a:t>
            </a:r>
            <a:r>
              <a:rPr lang="en-US" dirty="0" err="1"/>
              <a:t>recibida</a:t>
            </a:r>
            <a:r>
              <a:rPr lang="en-US" dirty="0"/>
              <a:t>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semana</a:t>
            </a:r>
            <a:r>
              <a:rPr lang="en-US" dirty="0"/>
              <a:t> para </a:t>
            </a:r>
            <a:r>
              <a:rPr lang="en-US" dirty="0" err="1"/>
              <a:t>entender</a:t>
            </a:r>
            <a:r>
              <a:rPr lang="en-US" dirty="0"/>
              <a:t> </a:t>
            </a:r>
            <a:r>
              <a:rPr lang="en-US" dirty="0" err="1"/>
              <a:t>mejor</a:t>
            </a:r>
            <a:r>
              <a:rPr lang="en-US" dirty="0"/>
              <a:t> las </a:t>
            </a:r>
            <a:r>
              <a:rPr lang="en-US" dirty="0" err="1"/>
              <a:t>deducciones</a:t>
            </a:r>
            <a:r>
              <a:rPr lang="en-US" dirty="0"/>
              <a:t> </a:t>
            </a:r>
            <a:r>
              <a:rPr lang="en-US" dirty="0" err="1"/>
              <a:t>retenidas</a:t>
            </a:r>
            <a:r>
              <a:rPr lang="en-US" dirty="0"/>
              <a:t>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
</a:t>
            </a:r>
            <a:r>
              <a:rPr lang="en-US" dirty="0" err="1"/>
              <a:t>Echemos</a:t>
            </a:r>
            <a:r>
              <a:rPr lang="en-US" dirty="0"/>
              <a:t> un </a:t>
            </a:r>
            <a:r>
              <a:rPr lang="en-US" dirty="0" err="1"/>
              <a:t>vistazo</a:t>
            </a:r>
            <a:r>
              <a:rPr lang="en-US" dirty="0"/>
              <a:t> al cheque de </a:t>
            </a:r>
            <a:r>
              <a:rPr lang="en-US" dirty="0" err="1"/>
              <a:t>pago</a:t>
            </a:r>
            <a:r>
              <a:rPr lang="en-US" dirty="0"/>
              <a:t> de Dani.</a:t>
            </a:r>
          </a:p>
        </p:txBody>
      </p:sp>
    </p:spTree>
    <p:extLst>
      <p:ext uri="{BB962C8B-B14F-4D97-AF65-F5344CB8AC3E}">
        <p14:creationId xmlns:p14="http://schemas.microsoft.com/office/powerpoint/2010/main" val="2374301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0C776-AC6B-4F71-98E2-E947963A8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560" y="365125"/>
            <a:ext cx="10189239" cy="709149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El </a:t>
            </a:r>
            <a:r>
              <a:rPr lang="en-US" b="1" dirty="0" err="1">
                <a:solidFill>
                  <a:srgbClr val="70AD47">
                    <a:lumMod val="50000"/>
                  </a:srgbClr>
                </a:solidFill>
              </a:rPr>
              <a:t>talón</a:t>
            </a:r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 de </a:t>
            </a:r>
            <a:r>
              <a:rPr lang="en-US" b="1" dirty="0" err="1">
                <a:solidFill>
                  <a:srgbClr val="70AD47">
                    <a:lumMod val="50000"/>
                  </a:srgbClr>
                </a:solidFill>
              </a:rPr>
              <a:t>pago</a:t>
            </a:r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 de Dani - Un </a:t>
            </a:r>
            <a:r>
              <a:rPr lang="en-US" b="1" dirty="0" err="1">
                <a:solidFill>
                  <a:srgbClr val="70AD47">
                    <a:lumMod val="50000"/>
                  </a:srgbClr>
                </a:solidFill>
              </a:rPr>
              <a:t>ejemplo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1C4526-C3AE-4178-BF22-D9DABEE00F32}"/>
              </a:ext>
            </a:extLst>
          </p:cNvPr>
          <p:cNvSpPr txBox="1"/>
          <p:nvPr/>
        </p:nvSpPr>
        <p:spPr>
          <a:xfrm>
            <a:off x="1164564" y="4442604"/>
            <a:ext cx="9885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err="1">
                <a:latin typeface="+mj-lt"/>
              </a:rPr>
              <a:t>Número</a:t>
            </a:r>
            <a:r>
              <a:rPr lang="en-US" sz="1600" b="1" u="sng" dirty="0">
                <a:latin typeface="+mj-lt"/>
              </a:rPr>
              <a:t> de Seguro Social -</a:t>
            </a:r>
            <a:r>
              <a:rPr lang="en-US" sz="1600" dirty="0">
                <a:latin typeface="+mj-lt"/>
              </a:rPr>
              <a:t> un </a:t>
            </a:r>
            <a:r>
              <a:rPr lang="en-US" sz="1600" dirty="0" err="1">
                <a:latin typeface="+mj-lt"/>
              </a:rPr>
              <a:t>identificador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numérico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asignado</a:t>
            </a:r>
            <a:r>
              <a:rPr lang="en-US" sz="1600" dirty="0">
                <a:latin typeface="+mj-lt"/>
              </a:rPr>
              <a:t> a </a:t>
            </a:r>
            <a:r>
              <a:rPr lang="en-US" sz="1600" dirty="0" err="1">
                <a:latin typeface="+mj-lt"/>
              </a:rPr>
              <a:t>ciudadanos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estadounidenses</a:t>
            </a:r>
            <a:r>
              <a:rPr lang="en-US" sz="1600" dirty="0">
                <a:latin typeface="+mj-lt"/>
              </a:rPr>
              <a:t> y </a:t>
            </a:r>
            <a:r>
              <a:rPr lang="en-US" sz="1600" dirty="0" err="1">
                <a:latin typeface="+mj-lt"/>
              </a:rPr>
              <a:t>otros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residentes</a:t>
            </a:r>
            <a:r>
              <a:rPr lang="en-US" sz="1600" dirty="0">
                <a:latin typeface="+mj-lt"/>
              </a:rPr>
              <a:t> para </a:t>
            </a:r>
            <a:r>
              <a:rPr lang="en-US" sz="1600" dirty="0" err="1">
                <a:latin typeface="+mj-lt"/>
              </a:rPr>
              <a:t>rastrear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los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ingresos</a:t>
            </a:r>
            <a:r>
              <a:rPr lang="en-US" sz="1600" dirty="0">
                <a:latin typeface="+mj-lt"/>
              </a:rPr>
              <a:t> y que se </a:t>
            </a:r>
            <a:r>
              <a:rPr lang="en-US" sz="1600" dirty="0" err="1">
                <a:latin typeface="+mj-lt"/>
              </a:rPr>
              <a:t>utiliza</a:t>
            </a:r>
            <a:r>
              <a:rPr lang="en-US" sz="1600" dirty="0">
                <a:latin typeface="+mj-lt"/>
              </a:rPr>
              <a:t> para </a:t>
            </a:r>
            <a:r>
              <a:rPr lang="en-US" sz="1600" dirty="0" err="1">
                <a:latin typeface="+mj-lt"/>
              </a:rPr>
              <a:t>determinar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los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beneficios</a:t>
            </a:r>
            <a:r>
              <a:rPr lang="en-US" sz="1600" dirty="0">
                <a:latin typeface="+mj-lt"/>
              </a:rPr>
              <a:t>.</a:t>
            </a:r>
            <a:r>
              <a:rPr lang="en-US" sz="1600" b="1" u="sng" dirty="0">
                <a:latin typeface="+mj-lt"/>
              </a:rPr>
              <a:t>
</a:t>
            </a:r>
            <a:endParaRPr lang="en-US" sz="1600" dirty="0">
              <a:latin typeface="+mj-lt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0EB95F6-7A21-4CAE-AA56-CAC120293442}"/>
              </a:ext>
            </a:extLst>
          </p:cNvPr>
          <p:cNvSpPr txBox="1"/>
          <p:nvPr/>
        </p:nvSpPr>
        <p:spPr>
          <a:xfrm>
            <a:off x="1164563" y="5027379"/>
            <a:ext cx="9862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err="1">
                <a:latin typeface="+mj-lt"/>
              </a:rPr>
              <a:t>Número</a:t>
            </a:r>
            <a:r>
              <a:rPr lang="en-US" sz="1600" b="1" u="sng" dirty="0">
                <a:latin typeface="+mj-lt"/>
              </a:rPr>
              <a:t> de </a:t>
            </a:r>
            <a:r>
              <a:rPr lang="en-US" sz="1600" b="1" u="sng" dirty="0" err="1">
                <a:latin typeface="+mj-lt"/>
              </a:rPr>
              <a:t>identificación</a:t>
            </a:r>
            <a:r>
              <a:rPr lang="en-US" sz="1600" b="1" u="sng" dirty="0">
                <a:latin typeface="+mj-lt"/>
              </a:rPr>
              <a:t> del </a:t>
            </a:r>
            <a:r>
              <a:rPr lang="en-US" sz="1600" b="1" u="sng" dirty="0" err="1">
                <a:latin typeface="+mj-lt"/>
              </a:rPr>
              <a:t>empleado</a:t>
            </a:r>
            <a:r>
              <a:rPr lang="en-US" sz="1600" b="1" u="sng" dirty="0">
                <a:latin typeface="+mj-lt"/>
              </a:rPr>
              <a:t> -</a:t>
            </a:r>
            <a:r>
              <a:rPr lang="en-US" sz="1600" dirty="0">
                <a:latin typeface="+mj-lt"/>
              </a:rPr>
              <a:t> un </a:t>
            </a:r>
            <a:r>
              <a:rPr lang="en-US" sz="1600" dirty="0" err="1">
                <a:latin typeface="+mj-lt"/>
              </a:rPr>
              <a:t>número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designado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por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el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empleador</a:t>
            </a:r>
            <a:r>
              <a:rPr lang="en-US" sz="1600" dirty="0">
                <a:latin typeface="+mj-lt"/>
              </a:rPr>
              <a:t> que se </a:t>
            </a:r>
            <a:r>
              <a:rPr lang="en-US" sz="1600" dirty="0" err="1">
                <a:latin typeface="+mj-lt"/>
              </a:rPr>
              <a:t>utiliza</a:t>
            </a:r>
            <a:r>
              <a:rPr lang="en-US" sz="1600" dirty="0">
                <a:latin typeface="+mj-lt"/>
              </a:rPr>
              <a:t> para </a:t>
            </a:r>
            <a:r>
              <a:rPr lang="en-US" sz="1600" dirty="0" err="1">
                <a:latin typeface="+mj-lt"/>
              </a:rPr>
              <a:t>rastrear</a:t>
            </a:r>
            <a:r>
              <a:rPr lang="en-US" sz="1600" dirty="0">
                <a:latin typeface="+mj-lt"/>
              </a:rPr>
              <a:t> la </a:t>
            </a:r>
            <a:r>
              <a:rPr lang="en-US" sz="1600" dirty="0" err="1">
                <a:latin typeface="+mj-lt"/>
              </a:rPr>
              <a:t>información</a:t>
            </a:r>
            <a:r>
              <a:rPr lang="en-US" sz="1600" dirty="0">
                <a:latin typeface="+mj-lt"/>
              </a:rPr>
              <a:t> de </a:t>
            </a:r>
            <a:r>
              <a:rPr lang="en-US" sz="1600" dirty="0" err="1">
                <a:latin typeface="+mj-lt"/>
              </a:rPr>
              <a:t>pago</a:t>
            </a:r>
            <a:r>
              <a:rPr lang="en-US" sz="1600" dirty="0">
                <a:latin typeface="+mj-lt"/>
              </a:rPr>
              <a:t>. </a:t>
            </a:r>
            <a:r>
              <a:rPr lang="en-US" sz="1600" b="1" u="sng" dirty="0">
                <a:latin typeface="+mj-lt"/>
              </a:rPr>
              <a:t>
</a:t>
            </a:r>
            <a:endParaRPr lang="en-US" sz="1600" dirty="0">
              <a:latin typeface="+mj-lt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3BA18E7-64D7-4D0B-A6D9-80E70021E89A}"/>
              </a:ext>
            </a:extLst>
          </p:cNvPr>
          <p:cNvSpPr txBox="1"/>
          <p:nvPr/>
        </p:nvSpPr>
        <p:spPr>
          <a:xfrm>
            <a:off x="1164562" y="5365933"/>
            <a:ext cx="9756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u="sng" dirty="0">
              <a:latin typeface="+mj-lt"/>
            </a:endParaRPr>
          </a:p>
          <a:p>
            <a:r>
              <a:rPr lang="en-US" sz="1600" b="1" u="sng" dirty="0" err="1">
                <a:latin typeface="+mj-lt"/>
              </a:rPr>
              <a:t>Número</a:t>
            </a:r>
            <a:r>
              <a:rPr lang="en-US" sz="1600" b="1" u="sng" dirty="0">
                <a:latin typeface="+mj-lt"/>
              </a:rPr>
              <a:t> de cheque - </a:t>
            </a:r>
            <a:r>
              <a:rPr lang="en-US" sz="1600" dirty="0" err="1">
                <a:latin typeface="+mj-lt"/>
              </a:rPr>
              <a:t>el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número</a:t>
            </a:r>
            <a:r>
              <a:rPr lang="en-US" sz="1600" dirty="0">
                <a:latin typeface="+mj-lt"/>
              </a:rPr>
              <a:t> del cheque </a:t>
            </a:r>
            <a:r>
              <a:rPr lang="en-US" sz="1600" dirty="0" err="1">
                <a:latin typeface="+mj-lt"/>
              </a:rPr>
              <a:t>entregado</a:t>
            </a:r>
            <a:r>
              <a:rPr lang="en-US" sz="1600" dirty="0">
                <a:latin typeface="+mj-lt"/>
              </a:rPr>
              <a:t> al </a:t>
            </a:r>
            <a:r>
              <a:rPr lang="en-US" sz="1600" dirty="0" err="1">
                <a:latin typeface="+mj-lt"/>
              </a:rPr>
              <a:t>empleado</a:t>
            </a:r>
            <a:r>
              <a:rPr lang="en-US" sz="1600" b="1" u="sng" dirty="0">
                <a:latin typeface="+mj-lt"/>
              </a:rPr>
              <a:t>
</a:t>
            </a:r>
            <a:endParaRPr lang="en-US" sz="1600" dirty="0">
              <a:latin typeface="+mj-lt"/>
            </a:endParaRP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C668A203-294D-9663-9871-F019171EB2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855" y="980328"/>
            <a:ext cx="10581411" cy="346227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92FF9D4-C625-4A91-82E1-C3C6859A7EB9}"/>
              </a:ext>
            </a:extLst>
          </p:cNvPr>
          <p:cNvSpPr txBox="1"/>
          <p:nvPr/>
        </p:nvSpPr>
        <p:spPr>
          <a:xfrm>
            <a:off x="1164561" y="5704487"/>
            <a:ext cx="97176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+mj-lt"/>
              </a:rPr>
              <a:t>
</a:t>
            </a:r>
            <a:r>
              <a:rPr lang="en-US" sz="1600" u="sng" dirty="0" err="1">
                <a:latin typeface="+mj-lt"/>
              </a:rPr>
              <a:t>Período</a:t>
            </a:r>
            <a:r>
              <a:rPr lang="en-US" sz="1600" u="sng" dirty="0">
                <a:latin typeface="+mj-lt"/>
              </a:rPr>
              <a:t> de </a:t>
            </a:r>
            <a:r>
              <a:rPr lang="en-US" sz="1600" u="sng" dirty="0" err="1">
                <a:latin typeface="+mj-lt"/>
              </a:rPr>
              <a:t>pago</a:t>
            </a:r>
            <a:r>
              <a:rPr lang="en-US" sz="1600" dirty="0">
                <a:latin typeface="+mj-lt"/>
              </a:rPr>
              <a:t>: </a:t>
            </a:r>
            <a:r>
              <a:rPr lang="en-US" sz="1600" dirty="0" err="1">
                <a:latin typeface="+mj-lt"/>
              </a:rPr>
              <a:t>el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período</a:t>
            </a:r>
            <a:r>
              <a:rPr lang="en-US" sz="1600" dirty="0">
                <a:latin typeface="+mj-lt"/>
              </a:rPr>
              <a:t> de </a:t>
            </a:r>
            <a:r>
              <a:rPr lang="en-US" sz="1600" dirty="0" err="1">
                <a:latin typeface="+mj-lt"/>
              </a:rPr>
              <a:t>tiempo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durante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el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cual</a:t>
            </a:r>
            <a:r>
              <a:rPr lang="en-US" sz="1600" dirty="0">
                <a:latin typeface="+mj-lt"/>
              </a:rPr>
              <a:t> se </a:t>
            </a:r>
            <a:r>
              <a:rPr lang="en-US" sz="1600" dirty="0" err="1">
                <a:latin typeface="+mj-lt"/>
              </a:rPr>
              <a:t>registra</a:t>
            </a:r>
            <a:r>
              <a:rPr lang="en-US" sz="1600" dirty="0">
                <a:latin typeface="+mj-lt"/>
              </a:rPr>
              <a:t> y </a:t>
            </a:r>
            <a:r>
              <a:rPr lang="en-US" sz="1600" dirty="0" err="1">
                <a:latin typeface="+mj-lt"/>
              </a:rPr>
              <a:t>paga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el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tiempo</a:t>
            </a:r>
            <a:r>
              <a:rPr lang="en-US" sz="1600" dirty="0">
                <a:latin typeface="+mj-lt"/>
              </a:rPr>
              <a:t> del </a:t>
            </a:r>
            <a:r>
              <a:rPr lang="en-US" sz="1600" dirty="0" err="1">
                <a:latin typeface="+mj-lt"/>
              </a:rPr>
              <a:t>empleado</a:t>
            </a:r>
            <a:r>
              <a:rPr lang="en-US" sz="1600" dirty="0">
                <a:latin typeface="+mj-lt"/>
              </a:rPr>
              <a:t>.</a:t>
            </a:r>
            <a:r>
              <a:rPr lang="en-US" sz="1600" u="sng" dirty="0">
                <a:latin typeface="+mj-lt"/>
              </a:rPr>
              <a:t>
</a:t>
            </a:r>
            <a:endParaRPr lang="en-US" sz="1600" dirty="0">
              <a:latin typeface="+mj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1B601D-7992-4779-9537-433A62F6DFB9}"/>
              </a:ext>
            </a:extLst>
          </p:cNvPr>
          <p:cNvSpPr txBox="1"/>
          <p:nvPr/>
        </p:nvSpPr>
        <p:spPr>
          <a:xfrm>
            <a:off x="1141559" y="5851401"/>
            <a:ext cx="68206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u="sng" dirty="0">
              <a:latin typeface="+mj-lt"/>
            </a:endParaRPr>
          </a:p>
          <a:p>
            <a:endParaRPr lang="en-US" sz="1600" b="1" u="sng" dirty="0">
              <a:latin typeface="+mj-lt"/>
            </a:endParaRPr>
          </a:p>
          <a:p>
            <a:r>
              <a:rPr lang="en-US" sz="1600" b="1" u="sng" dirty="0" err="1">
                <a:latin typeface="+mj-lt"/>
              </a:rPr>
              <a:t>Fecha</a:t>
            </a:r>
            <a:r>
              <a:rPr lang="en-US" sz="1600" b="1" u="sng" dirty="0">
                <a:latin typeface="+mj-lt"/>
              </a:rPr>
              <a:t> de </a:t>
            </a:r>
            <a:r>
              <a:rPr lang="en-US" sz="1600" b="1" u="sng" dirty="0" err="1">
                <a:latin typeface="+mj-lt"/>
              </a:rPr>
              <a:t>pago</a:t>
            </a:r>
            <a:r>
              <a:rPr lang="en-US" sz="1600" b="1" u="sng" dirty="0">
                <a:latin typeface="+mj-lt"/>
              </a:rPr>
              <a:t> - </a:t>
            </a:r>
            <a:r>
              <a:rPr lang="en-US" sz="1600" dirty="0">
                <a:latin typeface="+mj-lt"/>
              </a:rPr>
              <a:t>la </a:t>
            </a:r>
            <a:r>
              <a:rPr lang="en-US" sz="1600" dirty="0" err="1">
                <a:latin typeface="+mj-lt"/>
              </a:rPr>
              <a:t>fecha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en</a:t>
            </a:r>
            <a:r>
              <a:rPr lang="en-US" sz="1600" dirty="0">
                <a:latin typeface="+mj-lt"/>
              </a:rPr>
              <a:t> que se </a:t>
            </a:r>
            <a:r>
              <a:rPr lang="en-US" sz="1600" dirty="0" err="1">
                <a:latin typeface="+mj-lt"/>
              </a:rPr>
              <a:t>realiza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el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pago</a:t>
            </a:r>
            <a:r>
              <a:rPr lang="en-US" sz="1600" b="1" u="sng" dirty="0">
                <a:latin typeface="+mj-lt"/>
              </a:rPr>
              <a:t>
</a:t>
            </a:r>
            <a:endParaRPr lang="en-US" dirty="0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B73151E-BC0E-4636-9738-C9ED7333B5B4}"/>
              </a:ext>
            </a:extLst>
          </p:cNvPr>
          <p:cNvCxnSpPr>
            <a:cxnSpLocks/>
          </p:cNvCxnSpPr>
          <p:nvPr/>
        </p:nvCxnSpPr>
        <p:spPr>
          <a:xfrm flipV="1">
            <a:off x="1821129" y="1465203"/>
            <a:ext cx="1633271" cy="31703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7D74D1B-4826-4140-BB78-20C4B4D42BA1}"/>
              </a:ext>
            </a:extLst>
          </p:cNvPr>
          <p:cNvCxnSpPr>
            <a:cxnSpLocks/>
          </p:cNvCxnSpPr>
          <p:nvPr/>
        </p:nvCxnSpPr>
        <p:spPr>
          <a:xfrm flipV="1">
            <a:off x="2161077" y="1538884"/>
            <a:ext cx="3308390" cy="372774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1FB556D-5221-439C-96AC-0FE86F88CA65}"/>
              </a:ext>
            </a:extLst>
          </p:cNvPr>
          <p:cNvCxnSpPr>
            <a:cxnSpLocks/>
          </p:cNvCxnSpPr>
          <p:nvPr/>
        </p:nvCxnSpPr>
        <p:spPr>
          <a:xfrm flipV="1">
            <a:off x="1941532" y="1538884"/>
            <a:ext cx="5229896" cy="42879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DDA00522-D765-4688-A915-5756F72A98F6}"/>
              </a:ext>
            </a:extLst>
          </p:cNvPr>
          <p:cNvCxnSpPr>
            <a:cxnSpLocks/>
          </p:cNvCxnSpPr>
          <p:nvPr/>
        </p:nvCxnSpPr>
        <p:spPr>
          <a:xfrm flipV="1">
            <a:off x="2384998" y="1507812"/>
            <a:ext cx="6573328" cy="45875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00E5A68-D1FE-49FD-AF3D-B890957F81BD}"/>
              </a:ext>
            </a:extLst>
          </p:cNvPr>
          <p:cNvCxnSpPr>
            <a:cxnSpLocks/>
          </p:cNvCxnSpPr>
          <p:nvPr/>
        </p:nvCxnSpPr>
        <p:spPr>
          <a:xfrm flipV="1">
            <a:off x="2384998" y="1538884"/>
            <a:ext cx="8302490" cy="49539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131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A3F5F-8851-43E1-9A84-DE22B9112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795" y="365126"/>
            <a:ext cx="10235005" cy="646332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El </a:t>
            </a:r>
            <a:r>
              <a:rPr lang="en-US" b="1" dirty="0" err="1">
                <a:solidFill>
                  <a:srgbClr val="70AD47">
                    <a:lumMod val="50000"/>
                  </a:srgbClr>
                </a:solidFill>
              </a:rPr>
              <a:t>talón</a:t>
            </a:r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 de </a:t>
            </a:r>
            <a:r>
              <a:rPr lang="en-US" b="1" dirty="0" err="1">
                <a:solidFill>
                  <a:srgbClr val="70AD47">
                    <a:lumMod val="50000"/>
                  </a:srgbClr>
                </a:solidFill>
              </a:rPr>
              <a:t>pago</a:t>
            </a:r>
            <a:r>
              <a:rPr lang="en-US" b="1" dirty="0">
                <a:solidFill>
                  <a:srgbClr val="70AD47">
                    <a:lumMod val="50000"/>
                  </a:srgbClr>
                </a:solidFill>
              </a:rPr>
              <a:t> de Dani - Un </a:t>
            </a:r>
            <a:r>
              <a:rPr lang="en-US" b="1" dirty="0" err="1">
                <a:solidFill>
                  <a:srgbClr val="70AD47">
                    <a:lumMod val="50000"/>
                  </a:srgbClr>
                </a:solidFill>
              </a:rPr>
              <a:t>ejemplo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BC04F-8B82-4F0B-9432-FA10FC3F9503}"/>
              </a:ext>
            </a:extLst>
          </p:cNvPr>
          <p:cNvSpPr txBox="1"/>
          <p:nvPr/>
        </p:nvSpPr>
        <p:spPr>
          <a:xfrm>
            <a:off x="1118795" y="4464424"/>
            <a:ext cx="10144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Tasa de </a:t>
            </a:r>
            <a:r>
              <a:rPr lang="en-US" b="1" u="sng" dirty="0" err="1"/>
              <a:t>salario</a:t>
            </a:r>
            <a:r>
              <a:rPr lang="en-US" dirty="0"/>
              <a:t> - es la </a:t>
            </a:r>
            <a:r>
              <a:rPr lang="en-US" dirty="0" err="1"/>
              <a:t>cantidad</a:t>
            </a:r>
            <a:r>
              <a:rPr lang="en-US" dirty="0"/>
              <a:t> de dinero </a:t>
            </a:r>
            <a:r>
              <a:rPr lang="en-US" dirty="0" err="1"/>
              <a:t>pagada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hora o </a:t>
            </a:r>
            <a:r>
              <a:rPr lang="en-US" dirty="0" err="1"/>
              <a:t>unidad</a:t>
            </a:r>
            <a:r>
              <a:rPr lang="en-US" dirty="0"/>
              <a:t>.
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FC2076-A648-49E9-8890-978D0A7A73C6}"/>
              </a:ext>
            </a:extLst>
          </p:cNvPr>
          <p:cNvSpPr txBox="1"/>
          <p:nvPr/>
        </p:nvSpPr>
        <p:spPr>
          <a:xfrm>
            <a:off x="1118795" y="4833756"/>
            <a:ext cx="10144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Horas</a:t>
            </a:r>
            <a:r>
              <a:rPr lang="en-US" dirty="0"/>
              <a:t> – es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número</a:t>
            </a:r>
            <a:r>
              <a:rPr lang="en-US" dirty="0"/>
              <a:t> de horas </a:t>
            </a:r>
            <a:r>
              <a:rPr lang="en-US" dirty="0" err="1"/>
              <a:t>trabajadas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período</a:t>
            </a:r>
            <a:r>
              <a:rPr lang="en-US" dirty="0"/>
              <a:t> de </a:t>
            </a:r>
            <a:r>
              <a:rPr lang="en-US" dirty="0" err="1"/>
              <a:t>pago</a:t>
            </a:r>
            <a:r>
              <a:rPr lang="en-US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17FECA-264B-49C8-A391-B6FCDCC2064C}"/>
              </a:ext>
            </a:extLst>
          </p:cNvPr>
          <p:cNvSpPr txBox="1"/>
          <p:nvPr/>
        </p:nvSpPr>
        <p:spPr>
          <a:xfrm>
            <a:off x="1118795" y="5203088"/>
            <a:ext cx="10144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/>
              <a:t>Salario</a:t>
            </a:r>
            <a:r>
              <a:rPr lang="en-US" b="1" u="sng" dirty="0"/>
              <a:t> </a:t>
            </a:r>
            <a:r>
              <a:rPr lang="en-US" b="1" u="sng" dirty="0" err="1"/>
              <a:t>bruto</a:t>
            </a:r>
            <a:r>
              <a:rPr lang="en-US" b="1" u="sng" dirty="0"/>
              <a:t> </a:t>
            </a:r>
            <a:r>
              <a:rPr lang="en-US" dirty="0"/>
              <a:t>- es la </a:t>
            </a:r>
            <a:r>
              <a:rPr lang="en-US" dirty="0" err="1"/>
              <a:t>cantidad</a:t>
            </a:r>
            <a:r>
              <a:rPr lang="en-US" dirty="0"/>
              <a:t> de dinero que </a:t>
            </a:r>
            <a:r>
              <a:rPr lang="en-US" dirty="0" err="1"/>
              <a:t>gana</a:t>
            </a:r>
            <a:r>
              <a:rPr lang="en-US" dirty="0"/>
              <a:t> antes de que se </a:t>
            </a:r>
            <a:r>
              <a:rPr lang="en-US" dirty="0" err="1"/>
              <a:t>deduzcan</a:t>
            </a:r>
            <a:r>
              <a:rPr lang="en-US" dirty="0"/>
              <a:t> sus </a:t>
            </a:r>
            <a:r>
              <a:rPr lang="en-US" dirty="0" err="1"/>
              <a:t>impuestos</a:t>
            </a:r>
            <a:r>
              <a:rPr lang="en-US" dirty="0"/>
              <a:t> y se </a:t>
            </a:r>
            <a:r>
              <a:rPr lang="en-US" dirty="0" err="1"/>
              <a:t>calcula</a:t>
            </a:r>
            <a:r>
              <a:rPr lang="en-US" dirty="0"/>
              <a:t> </a:t>
            </a:r>
            <a:r>
              <a:rPr lang="en-US" dirty="0" err="1"/>
              <a:t>multiplicando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número</a:t>
            </a:r>
            <a:r>
              <a:rPr lang="en-US" dirty="0"/>
              <a:t> de horas de </a:t>
            </a:r>
            <a:r>
              <a:rPr lang="en-US" dirty="0" err="1"/>
              <a:t>trabajo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la </a:t>
            </a:r>
            <a:r>
              <a:rPr lang="en-US" dirty="0" err="1"/>
              <a:t>tasa</a:t>
            </a:r>
            <a:r>
              <a:rPr lang="en-US" dirty="0"/>
              <a:t> </a:t>
            </a:r>
            <a:r>
              <a:rPr lang="en-US" dirty="0" err="1"/>
              <a:t>salarial</a:t>
            </a:r>
            <a:r>
              <a:rPr lang="en-US" dirty="0"/>
              <a:t>.
</a:t>
            </a:r>
          </a:p>
        </p:txBody>
      </p:sp>
      <p:pic>
        <p:nvPicPr>
          <p:cNvPr id="11" name="Picture 10" descr="Table&#10;&#10;Description automatically generated">
            <a:extLst>
              <a:ext uri="{FF2B5EF4-FFF2-40B4-BE49-F238E27FC236}">
                <a16:creationId xmlns:a16="http://schemas.microsoft.com/office/drawing/2014/main" id="{2671B32F-2DFF-37BB-B1EE-23CCA22DA3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867" y="889683"/>
            <a:ext cx="10363200" cy="35758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96B936B-8214-4F47-954D-54B320CBA234}"/>
              </a:ext>
            </a:extLst>
          </p:cNvPr>
          <p:cNvSpPr txBox="1"/>
          <p:nvPr/>
        </p:nvSpPr>
        <p:spPr>
          <a:xfrm>
            <a:off x="1118795" y="5849419"/>
            <a:ext cx="10144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/>
              <a:t>Deducciones</a:t>
            </a:r>
            <a:r>
              <a:rPr lang="en-US" b="1" u="sng" dirty="0"/>
              <a:t> de </a:t>
            </a:r>
            <a:r>
              <a:rPr lang="en-US" b="1" u="sng" dirty="0" err="1"/>
              <a:t>nómina</a:t>
            </a:r>
            <a:r>
              <a:rPr lang="en-US" b="1" u="sng" dirty="0"/>
              <a:t> </a:t>
            </a:r>
            <a:r>
              <a:rPr lang="en-US" dirty="0"/>
              <a:t>-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salarios</a:t>
            </a:r>
            <a:r>
              <a:rPr lang="en-US" dirty="0"/>
              <a:t> </a:t>
            </a:r>
            <a:r>
              <a:rPr lang="en-US" dirty="0" err="1"/>
              <a:t>retenidos</a:t>
            </a:r>
            <a:r>
              <a:rPr lang="en-US" dirty="0"/>
              <a:t> de las </a:t>
            </a:r>
            <a:r>
              <a:rPr lang="en-US" dirty="0" err="1"/>
              <a:t>ganancias</a:t>
            </a:r>
            <a:r>
              <a:rPr lang="en-US" dirty="0"/>
              <a:t> </a:t>
            </a:r>
            <a:r>
              <a:rPr lang="en-US" dirty="0" err="1"/>
              <a:t>totales</a:t>
            </a:r>
            <a:r>
              <a:rPr lang="en-US" dirty="0"/>
              <a:t> de un </a:t>
            </a:r>
            <a:r>
              <a:rPr lang="en-US" dirty="0" err="1"/>
              <a:t>empleado</a:t>
            </a:r>
            <a:r>
              <a:rPr lang="en-US" dirty="0"/>
              <a:t> con </a:t>
            </a:r>
            <a:r>
              <a:rPr lang="en-US" dirty="0" err="1"/>
              <a:t>el</a:t>
            </a:r>
            <a:r>
              <a:rPr lang="en-US" dirty="0"/>
              <a:t> fin de </a:t>
            </a:r>
            <a:r>
              <a:rPr lang="en-US" dirty="0" err="1"/>
              <a:t>pagar</a:t>
            </a:r>
            <a:r>
              <a:rPr lang="en-US" dirty="0"/>
              <a:t> </a:t>
            </a:r>
            <a:r>
              <a:rPr lang="en-US" dirty="0" err="1"/>
              <a:t>impuestos</a:t>
            </a:r>
            <a:r>
              <a:rPr lang="en-US" dirty="0"/>
              <a:t> y </a:t>
            </a:r>
            <a:r>
              <a:rPr lang="en-US" dirty="0" err="1"/>
              <a:t>beneficios</a:t>
            </a:r>
            <a:r>
              <a:rPr lang="en-US" dirty="0"/>
              <a:t>.
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845DE98-08C0-4F1A-AA66-EE13C5FA95DB}"/>
              </a:ext>
            </a:extLst>
          </p:cNvPr>
          <p:cNvCxnSpPr>
            <a:cxnSpLocks/>
          </p:cNvCxnSpPr>
          <p:nvPr/>
        </p:nvCxnSpPr>
        <p:spPr>
          <a:xfrm flipV="1">
            <a:off x="1667435" y="2601611"/>
            <a:ext cx="1190197" cy="19201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E0D00B9-3E15-493E-A642-B097A5335413}"/>
              </a:ext>
            </a:extLst>
          </p:cNvPr>
          <p:cNvCxnSpPr>
            <a:cxnSpLocks/>
          </p:cNvCxnSpPr>
          <p:nvPr/>
        </p:nvCxnSpPr>
        <p:spPr>
          <a:xfrm flipV="1">
            <a:off x="1676532" y="2693944"/>
            <a:ext cx="2327903" cy="22794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8174770-2A55-4F8E-864E-5546892ACBB0}"/>
              </a:ext>
            </a:extLst>
          </p:cNvPr>
          <p:cNvCxnSpPr>
            <a:cxnSpLocks/>
          </p:cNvCxnSpPr>
          <p:nvPr/>
        </p:nvCxnSpPr>
        <p:spPr>
          <a:xfrm flipV="1">
            <a:off x="2361304" y="2561408"/>
            <a:ext cx="2928635" cy="27801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D5C3EC-8147-4DAF-926F-FD3D29E4ABA2}"/>
              </a:ext>
            </a:extLst>
          </p:cNvPr>
          <p:cNvCxnSpPr>
            <a:cxnSpLocks/>
          </p:cNvCxnSpPr>
          <p:nvPr/>
        </p:nvCxnSpPr>
        <p:spPr>
          <a:xfrm>
            <a:off x="5713389" y="2675153"/>
            <a:ext cx="1311486" cy="141350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16B3086-E869-4CD1-BF22-9822EF3998FE}"/>
              </a:ext>
            </a:extLst>
          </p:cNvPr>
          <p:cNvCxnSpPr>
            <a:cxnSpLocks/>
          </p:cNvCxnSpPr>
          <p:nvPr/>
        </p:nvCxnSpPr>
        <p:spPr>
          <a:xfrm flipV="1">
            <a:off x="3415369" y="3794633"/>
            <a:ext cx="5186716" cy="21932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72C50DBB-AAF4-46F2-98AA-3B73D4D518FF}"/>
              </a:ext>
            </a:extLst>
          </p:cNvPr>
          <p:cNvSpPr/>
          <p:nvPr/>
        </p:nvSpPr>
        <p:spPr>
          <a:xfrm>
            <a:off x="8525303" y="2155431"/>
            <a:ext cx="1990165" cy="2216075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17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FA1395706689408624B19AE0A5FCC5" ma:contentTypeVersion="13" ma:contentTypeDescription="Create a new document." ma:contentTypeScope="" ma:versionID="58bfb061ae7e3d510acdecd1ba161208">
  <xsd:schema xmlns:xsd="http://www.w3.org/2001/XMLSchema" xmlns:xs="http://www.w3.org/2001/XMLSchema" xmlns:p="http://schemas.microsoft.com/office/2006/metadata/properties" xmlns:ns3="f0b49d49-c6f3-4515-a569-bf7c2e7e0c6e" xmlns:ns4="b55e27d5-238c-4282-93e4-c54b55b5ebe1" targetNamespace="http://schemas.microsoft.com/office/2006/metadata/properties" ma:root="true" ma:fieldsID="75c127a2710ea295ac7aecc5a8ebe105" ns3:_="" ns4:_="">
    <xsd:import namespace="f0b49d49-c6f3-4515-a569-bf7c2e7e0c6e"/>
    <xsd:import namespace="b55e27d5-238c-4282-93e4-c54b55b5eb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b49d49-c6f3-4515-a569-bf7c2e7e0c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e27d5-238c-4282-93e4-c54b55b5ebe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7D98BE-C1CA-4353-B087-2BB5E47BE6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b49d49-c6f3-4515-a569-bf7c2e7e0c6e"/>
    <ds:schemaRef ds:uri="b55e27d5-238c-4282-93e4-c54b55b5eb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ECC197-5523-419B-BE85-9DC44C8ED831}">
  <ds:schemaRefs>
    <ds:schemaRef ds:uri="b55e27d5-238c-4282-93e4-c54b55b5ebe1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f0b49d49-c6f3-4515-a569-bf7c2e7e0c6e"/>
  </ds:schemaRefs>
</ds:datastoreItem>
</file>

<file path=customXml/itemProps3.xml><?xml version="1.0" encoding="utf-8"?>
<ds:datastoreItem xmlns:ds="http://schemas.openxmlformats.org/officeDocument/2006/customXml" ds:itemID="{1BA9FC47-3985-490A-9270-F23E954396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3311</TotalTime>
  <Words>2367</Words>
  <Application>Microsoft Office PowerPoint</Application>
  <PresentationFormat>Widescreen</PresentationFormat>
  <Paragraphs>99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Su logo aquí</vt:lpstr>
      <vt:lpstr>Comprender su cheque de pago y talón de pago Palabras importantes que debe saber
</vt:lpstr>
      <vt:lpstr>¿Cómo obtengo el dinero que he ganado?
</vt:lpstr>
      <vt:lpstr>¿Qué información incluye un talón de pago?
</vt:lpstr>
      <vt:lpstr>¿Cómo sé cuál será el impuesto estatal y federal?
</vt:lpstr>
      <vt:lpstr> ¿Por qué nuestros cheques de pago son diferentes?
</vt:lpstr>
      <vt:lpstr> Conoce a Dani - Un caso de estudio
</vt:lpstr>
      <vt:lpstr>El talón de pago de Dani - Un ejemplo</vt:lpstr>
      <vt:lpstr>El talón de pago de Dani - Un ejemplo</vt:lpstr>
      <vt:lpstr>El talón de pago de Dani - Un ejemplo
</vt:lpstr>
      <vt:lpstr>El talón de pago de Dani - Un ejemplo</vt:lpstr>
      <vt:lpstr>El talón de pago de Dani - Un ejemplo
</vt:lpstr>
      <vt:lpstr>Temas cubiertos en el día de hoy:
</vt:lpstr>
      <vt:lpstr>Gracias por participar en nuestro programa
</vt:lpstr>
      <vt:lpstr>Recursos
</vt:lpstr>
      <vt:lpstr>¿Tiene más preguntas?
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Michaella McCreery</dc:creator>
  <cp:lastModifiedBy>Pippidis, Maria</cp:lastModifiedBy>
  <cp:revision>21</cp:revision>
  <dcterms:created xsi:type="dcterms:W3CDTF">2022-11-14T15:36:28Z</dcterms:created>
  <dcterms:modified xsi:type="dcterms:W3CDTF">2023-01-24T21:19:26Z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0x010100F8FA1395706689408624B19AE0A5FCC5</vt:lpwstr>
  </property>
</Properties>
</file>