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89" r:id="rId6"/>
    <p:sldId id="258" r:id="rId7"/>
    <p:sldId id="269" r:id="rId8"/>
    <p:sldId id="291" r:id="rId9"/>
    <p:sldId id="270" r:id="rId10"/>
    <p:sldId id="273" r:id="rId11"/>
    <p:sldId id="272" r:id="rId12"/>
    <p:sldId id="274" r:id="rId13"/>
    <p:sldId id="275" r:id="rId14"/>
    <p:sldId id="271" r:id="rId15"/>
    <p:sldId id="281" r:id="rId16"/>
    <p:sldId id="280" r:id="rId17"/>
    <p:sldId id="284" r:id="rId18"/>
    <p:sldId id="282" r:id="rId19"/>
    <p:sldId id="277" r:id="rId20"/>
    <p:sldId id="278" r:id="rId21"/>
    <p:sldId id="279" r:id="rId22"/>
    <p:sldId id="283" r:id="rId23"/>
    <p:sldId id="290" r:id="rId24"/>
    <p:sldId id="288" r:id="rId25"/>
    <p:sldId id="286" r:id="rId26"/>
    <p:sldId id="287"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C1118-D486-4E3D-9B67-D0D9D890C90E}" v="6" dt="2023-01-01T14:57:10.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2087" autoAdjust="0"/>
  </p:normalViewPr>
  <p:slideViewPr>
    <p:cSldViewPr snapToGrid="0">
      <p:cViewPr varScale="1">
        <p:scale>
          <a:sx n="36" d="100"/>
          <a:sy n="36" d="100"/>
        </p:scale>
        <p:origin x="1772" y="40"/>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33A9F-695D-4E7C-9D97-FB08743A1030}"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2192E-EA32-4D1B-A091-98A0F13F3922}" type="slidenum">
              <a:rPr lang="en-US" smtClean="0"/>
              <a:t>‹#›</a:t>
            </a:fld>
            <a:endParaRPr lang="en-US" dirty="0"/>
          </a:p>
        </p:txBody>
      </p:sp>
    </p:spTree>
    <p:extLst>
      <p:ext uri="{BB962C8B-B14F-4D97-AF65-F5344CB8AC3E}">
        <p14:creationId xmlns:p14="http://schemas.microsoft.com/office/powerpoint/2010/main" val="54802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indahealthcenter.hrsa.gov/too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and title of program and your organization</a:t>
            </a:r>
          </a:p>
          <a:p>
            <a:r>
              <a:rPr lang="en-US" dirty="0"/>
              <a:t>Explain that Cultivemos is an organization dedicated to assisting farmers and farm workers manage farm stress. </a:t>
            </a:r>
          </a:p>
          <a:p>
            <a:endParaRPr lang="en-US" dirty="0"/>
          </a:p>
          <a:p>
            <a:r>
              <a:rPr lang="en-US" dirty="0"/>
              <a:t>Today’s topic is how to access health care services and understanding health insurance in the United States.</a:t>
            </a:r>
          </a:p>
          <a:p>
            <a:endParaRPr lang="en-US" dirty="0"/>
          </a:p>
          <a:p>
            <a:r>
              <a:rPr lang="en-US" dirty="0"/>
              <a:t>Medical care in the US is expensive. To help cover some of the costs of health care, health insurance may be provided by your employer or purchased through the health care marketplace in your state.</a:t>
            </a:r>
          </a:p>
          <a:p>
            <a:endParaRPr lang="en-US" dirty="0"/>
          </a:p>
          <a:p>
            <a:r>
              <a:rPr lang="en-US" dirty="0"/>
              <a:t>Most hospitals and health centers do not require residency or immigration status documentation and will help anyone. How much it costs you to visit the doctor will depend on the health care services you used. </a:t>
            </a:r>
          </a:p>
          <a:p>
            <a:endParaRPr lang="en-US" dirty="0"/>
          </a:p>
          <a:p>
            <a:r>
              <a:rPr lang="en-US" dirty="0"/>
              <a:t>Today the presentation will provide an overview of health care services and insurance in the US.</a:t>
            </a:r>
          </a:p>
          <a:p>
            <a:r>
              <a:rPr lang="en-US" b="1" dirty="0"/>
              <a:t>Note to facilitator: Distribute publication</a:t>
            </a:r>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a:t>
            </a:fld>
            <a:endParaRPr lang="en-US" dirty="0"/>
          </a:p>
        </p:txBody>
      </p:sp>
    </p:spTree>
    <p:extLst>
      <p:ext uri="{BB962C8B-B14F-4D97-AF65-F5344CB8AC3E}">
        <p14:creationId xmlns:p14="http://schemas.microsoft.com/office/powerpoint/2010/main" val="267957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Using your insurance helps to keep you well. So it is important to understand what services are provided, who provides them and how much the copayment or coinsurance and deductible will be. There is a document provided for each health insurance plan entitled a Evidence of Coverage. An </a:t>
            </a:r>
            <a:r>
              <a:rPr lang="en-US" sz="1200" b="1" kern="1200" dirty="0">
                <a:solidFill>
                  <a:schemeClr val="tx1"/>
                </a:solidFill>
                <a:effectLst/>
                <a:latin typeface="+mn-lt"/>
                <a:ea typeface="+mn-ea"/>
                <a:cs typeface="+mn-cs"/>
              </a:rPr>
              <a:t>Evidence of Coverage Document</a:t>
            </a:r>
            <a:r>
              <a:rPr lang="en-US" sz="1200" kern="1200" dirty="0">
                <a:solidFill>
                  <a:schemeClr val="tx1"/>
                </a:solidFill>
                <a:effectLst/>
                <a:latin typeface="+mn-lt"/>
                <a:ea typeface="+mn-ea"/>
                <a:cs typeface="+mn-cs"/>
              </a:rPr>
              <a:t> - is the legal contract between you and the Health Insurance company. It outlines what services are covered and the costs, explains how the plan works and what you can do if you have questions or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recommend getting a copy or reviewing the document before you need health care services. That way you know what to expect and where to go before you need to use them.   For example, identify who your primary care doctor will be. Make an appointment for a check up and go see them. This will allow you to create a relationship with them before you have an illness or injury. Ask your employer or friends for ideas about who might be a good doctor and then check with your insurance plan to see if they cover that doctor’s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 where to go before you get hurt. Again, look at the health insurance Evidence of Coverage, call the health insurance plan member services phone number or talk with your employer about what hospital emergency rooms or urgent care facilities there are nearby so you know where to go before anything happens. Put important phone numbers in your cell phone so you have the information on hand in case of emergency.</a:t>
            </a:r>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10</a:t>
            </a:fld>
            <a:endParaRPr lang="en-US" dirty="0"/>
          </a:p>
        </p:txBody>
      </p:sp>
    </p:spTree>
    <p:extLst>
      <p:ext uri="{BB962C8B-B14F-4D97-AF65-F5344CB8AC3E}">
        <p14:creationId xmlns:p14="http://schemas.microsoft.com/office/powerpoint/2010/main" val="379346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There are different kinds of health insurance plans that offer health care services. There is a standard set of benefits for plans meaning all plans must offer some level of cost share for each of those services. But different plans cover the costs differently. For example, one plan may have a high deductible and low monthly premiums and co-payments while a different one might have a low deductible and higher monthly premiums.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Health insurance companies have contracts with hospitals, doctors and laboratories. This is called the network. The insurance company has negotiated the rates with the health care providers to determine what they will charge. When someone with insurance goes to visit those health care providers, the negotiated rates are charged. The health insurance company pays some of the cost and you pay some of the cost.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There are different kinds of costs. </a:t>
            </a:r>
          </a:p>
          <a:p>
            <a:r>
              <a:rPr lang="en-US" sz="1200" b="1" kern="1200" dirty="0">
                <a:solidFill>
                  <a:schemeClr val="tx1"/>
                </a:solidFill>
                <a:effectLst/>
                <a:latin typeface="+mn-lt"/>
                <a:ea typeface="+mn-ea"/>
                <a:cs typeface="+mn-cs"/>
              </a:rPr>
              <a:t>Facilitator note: </a:t>
            </a:r>
            <a:r>
              <a:rPr lang="en-US" sz="1200" b="0" kern="1200" dirty="0">
                <a:solidFill>
                  <a:schemeClr val="tx1"/>
                </a:solidFill>
                <a:effectLst/>
                <a:latin typeface="+mn-lt"/>
                <a:ea typeface="+mn-ea"/>
                <a:cs typeface="+mn-cs"/>
              </a:rPr>
              <a:t>Review the costs listed here: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Monthly Premium</a:t>
            </a:r>
            <a:r>
              <a:rPr lang="en-US" sz="1200" kern="1200" dirty="0">
                <a:solidFill>
                  <a:schemeClr val="tx1"/>
                </a:solidFill>
                <a:effectLst/>
                <a:latin typeface="+mn-lt"/>
                <a:ea typeface="+mn-ea"/>
                <a:cs typeface="+mn-cs"/>
              </a:rPr>
              <a:t> - monthly fee paid to an insurance company or health plan to provide health coverage.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Deductible</a:t>
            </a:r>
            <a:r>
              <a:rPr lang="en-US" sz="1200" kern="1200" dirty="0">
                <a:solidFill>
                  <a:schemeClr val="tx1"/>
                </a:solidFill>
                <a:effectLst/>
                <a:latin typeface="+mn-lt"/>
                <a:ea typeface="+mn-ea"/>
                <a:cs typeface="+mn-cs"/>
              </a:rPr>
              <a:t> - is a set amount of money that an insured person must pay out of pocket every year for eligible healthcare services before the insurance plan begins to pay any benefits.  Many plans allow access to preventative services without having to pay the deductible first.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Copayment</a:t>
            </a:r>
            <a:r>
              <a:rPr lang="en-US" sz="1200" kern="1200" dirty="0">
                <a:solidFill>
                  <a:schemeClr val="tx1"/>
                </a:solidFill>
                <a:effectLst/>
                <a:latin typeface="+mn-lt"/>
                <a:ea typeface="+mn-ea"/>
                <a:cs typeface="+mn-cs"/>
              </a:rPr>
              <a:t> - is a fixed amount for a covered service, paid by a patient to the provider of service before receiving the service.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Coinsurance</a:t>
            </a:r>
            <a:r>
              <a:rPr lang="en-US" sz="1200" kern="1200" dirty="0">
                <a:solidFill>
                  <a:schemeClr val="tx1"/>
                </a:solidFill>
                <a:effectLst/>
                <a:latin typeface="+mn-lt"/>
                <a:ea typeface="+mn-ea"/>
                <a:cs typeface="+mn-cs"/>
              </a:rPr>
              <a:t> - the percentage of costs a patient pays for cost of health care services.  Usually if you pay a co-payment there will not be co-insurance charges.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Comparison Shop</a:t>
            </a:r>
            <a:r>
              <a:rPr lang="en-US" sz="1200" kern="1200" dirty="0">
                <a:solidFill>
                  <a:schemeClr val="tx1"/>
                </a:solidFill>
                <a:effectLst/>
                <a:latin typeface="+mn-lt"/>
                <a:ea typeface="+mn-ea"/>
                <a:cs typeface="+mn-cs"/>
              </a:rPr>
              <a:t> - compare the price of products or services from different vendors before buying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employer has provided you with insurance, ask them for information about the insurance plan that covers you. You could also find out the website of that company to see who are the doctors, hospitals and labs that are associated with the plan. Many health insurance companies also offer help lines to assist you in finding the right kind of help.</a:t>
            </a:r>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11</a:t>
            </a:fld>
            <a:endParaRPr lang="en-US" dirty="0"/>
          </a:p>
        </p:txBody>
      </p:sp>
    </p:spTree>
    <p:extLst>
      <p:ext uri="{BB962C8B-B14F-4D97-AF65-F5344CB8AC3E}">
        <p14:creationId xmlns:p14="http://schemas.microsoft.com/office/powerpoint/2010/main" val="382657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Once you choose a plan and have insurance you will pay your monthly premium to ensure that you have coverage for the health services you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Once you have health insurance, you will receive a </a:t>
            </a:r>
            <a:r>
              <a:rPr lang="en-US" sz="1200" b="1" kern="1200" dirty="0">
                <a:solidFill>
                  <a:schemeClr val="tx1"/>
                </a:solidFill>
                <a:effectLst/>
                <a:latin typeface="+mn-lt"/>
                <a:ea typeface="+mn-ea"/>
                <a:cs typeface="+mn-cs"/>
              </a:rPr>
              <a:t>health insurance card</a:t>
            </a:r>
            <a:r>
              <a:rPr lang="en-US" sz="1200" b="0" kern="1200" dirty="0">
                <a:solidFill>
                  <a:schemeClr val="tx1"/>
                </a:solidFill>
                <a:effectLst/>
                <a:latin typeface="+mn-lt"/>
                <a:ea typeface="+mn-ea"/>
                <a:cs typeface="+mn-cs"/>
              </a:rPr>
              <a:t>. There is important information on this card, including your policy type and number, information about copayment amounts, co-insurance amounts, and health insurance contact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When you need health care services, you will show this card to the health care provider. When you go to a health care provider, there may be a copayment amount that you must pay at the time of the visit. This amount will be on the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12</a:t>
            </a:fld>
            <a:endParaRPr lang="en-US" dirty="0"/>
          </a:p>
        </p:txBody>
      </p:sp>
    </p:spTree>
    <p:extLst>
      <p:ext uri="{BB962C8B-B14F-4D97-AF65-F5344CB8AC3E}">
        <p14:creationId xmlns:p14="http://schemas.microsoft.com/office/powerpoint/2010/main" val="404749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 – review the slide</a:t>
            </a:r>
          </a:p>
          <a:p>
            <a:endParaRPr lang="en-US" dirty="0"/>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13</a:t>
            </a:fld>
            <a:endParaRPr lang="en-US" dirty="0"/>
          </a:p>
        </p:txBody>
      </p:sp>
    </p:spTree>
    <p:extLst>
      <p:ext uri="{BB962C8B-B14F-4D97-AF65-F5344CB8AC3E}">
        <p14:creationId xmlns:p14="http://schemas.microsoft.com/office/powerpoint/2010/main" val="27472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to Facilitator: </a:t>
            </a:r>
            <a:r>
              <a:rPr lang="en-US" sz="1200" b="0" kern="1200" dirty="0">
                <a:solidFill>
                  <a:schemeClr val="tx1"/>
                </a:solidFill>
                <a:effectLst/>
                <a:latin typeface="+mn-lt"/>
                <a:ea typeface="+mn-ea"/>
                <a:cs typeface="+mn-cs"/>
              </a:rPr>
              <a:t>Review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Explanation of Benefit Documents </a:t>
            </a:r>
            <a:r>
              <a:rPr lang="en-US" sz="1200" kern="1200" dirty="0">
                <a:solidFill>
                  <a:schemeClr val="tx1"/>
                </a:solidFill>
                <a:effectLst/>
                <a:latin typeface="+mn-lt"/>
                <a:ea typeface="+mn-ea"/>
                <a:cs typeface="+mn-cs"/>
              </a:rPr>
              <a:t>- is the health insurance company’s written explanation regarding the health care services information a health care provider sends to them, summarizing the services provided, what health insurance company paid and what the patient must pay.</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14</a:t>
            </a:fld>
            <a:endParaRPr lang="en-US" dirty="0"/>
          </a:p>
        </p:txBody>
      </p:sp>
    </p:spTree>
    <p:extLst>
      <p:ext uri="{BB962C8B-B14F-4D97-AF65-F5344CB8AC3E}">
        <p14:creationId xmlns:p14="http://schemas.microsoft.com/office/powerpoint/2010/main" val="307951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Copayment</a:t>
            </a:r>
            <a:r>
              <a:rPr lang="en-US" sz="1200" kern="1200" dirty="0">
                <a:solidFill>
                  <a:schemeClr val="tx1"/>
                </a:solidFill>
                <a:effectLst/>
                <a:latin typeface="+mn-lt"/>
                <a:ea typeface="+mn-ea"/>
                <a:cs typeface="+mn-cs"/>
              </a:rPr>
              <a:t> - is a fixed amount for a covered service, paid by a patient to the provider of service before receiving the service.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Coinsurance</a:t>
            </a:r>
            <a:r>
              <a:rPr lang="en-US" sz="1200" kern="1200" dirty="0">
                <a:solidFill>
                  <a:schemeClr val="tx1"/>
                </a:solidFill>
                <a:effectLst/>
                <a:latin typeface="+mn-lt"/>
                <a:ea typeface="+mn-ea"/>
                <a:cs typeface="+mn-cs"/>
              </a:rPr>
              <a:t> - the percentage of costs a patient pays for cost of health care </a:t>
            </a:r>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15</a:t>
            </a:fld>
            <a:endParaRPr lang="en-US" dirty="0"/>
          </a:p>
        </p:txBody>
      </p:sp>
    </p:spTree>
    <p:extLst>
      <p:ext uri="{BB962C8B-B14F-4D97-AF65-F5344CB8AC3E}">
        <p14:creationId xmlns:p14="http://schemas.microsoft.com/office/powerpoint/2010/main" val="292743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case study story</a:t>
            </a:r>
          </a:p>
        </p:txBody>
      </p:sp>
      <p:sp>
        <p:nvSpPr>
          <p:cNvPr id="4" name="Slide Number Placeholder 3"/>
          <p:cNvSpPr>
            <a:spLocks noGrp="1"/>
          </p:cNvSpPr>
          <p:nvPr>
            <p:ph type="sldNum" sz="quarter" idx="5"/>
          </p:nvPr>
        </p:nvSpPr>
        <p:spPr/>
        <p:txBody>
          <a:bodyPr/>
          <a:lstStyle/>
          <a:p>
            <a:fld id="{1802192E-EA32-4D1B-A091-98A0F13F3922}" type="slidenum">
              <a:rPr lang="en-US" smtClean="0"/>
              <a:t>16</a:t>
            </a:fld>
            <a:endParaRPr lang="en-US" dirty="0"/>
          </a:p>
        </p:txBody>
      </p:sp>
    </p:spTree>
    <p:extLst>
      <p:ext uri="{BB962C8B-B14F-4D97-AF65-F5344CB8AC3E}">
        <p14:creationId xmlns:p14="http://schemas.microsoft.com/office/powerpoint/2010/main" val="612156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17</a:t>
            </a:fld>
            <a:endParaRPr lang="en-US" dirty="0"/>
          </a:p>
        </p:txBody>
      </p:sp>
    </p:spTree>
    <p:extLst>
      <p:ext uri="{BB962C8B-B14F-4D97-AF65-F5344CB8AC3E}">
        <p14:creationId xmlns:p14="http://schemas.microsoft.com/office/powerpoint/2010/main" val="163757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18</a:t>
            </a:fld>
            <a:endParaRPr lang="en-US" dirty="0"/>
          </a:p>
        </p:txBody>
      </p:sp>
    </p:spTree>
    <p:extLst>
      <p:ext uri="{BB962C8B-B14F-4D97-AF65-F5344CB8AC3E}">
        <p14:creationId xmlns:p14="http://schemas.microsoft.com/office/powerpoint/2010/main" val="53749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share which scenario they would choose and why?</a:t>
            </a:r>
          </a:p>
          <a:p>
            <a:r>
              <a:rPr lang="en-US" dirty="0"/>
              <a:t>Ask if they have additional questions.</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20</a:t>
            </a:fld>
            <a:endParaRPr lang="en-US" dirty="0"/>
          </a:p>
        </p:txBody>
      </p:sp>
    </p:spTree>
    <p:extLst>
      <p:ext uri="{BB962C8B-B14F-4D97-AF65-F5344CB8AC3E}">
        <p14:creationId xmlns:p14="http://schemas.microsoft.com/office/powerpoint/2010/main" val="199604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health care is provided through hospitals, urgent care clinics, and local doctors. </a:t>
            </a:r>
          </a:p>
          <a:p>
            <a:r>
              <a:rPr lang="en-US" dirty="0"/>
              <a:t>There are doctors who are generalists, primary care physicians or family doctors who treat people in over time. </a:t>
            </a:r>
          </a:p>
          <a:p>
            <a:r>
              <a:rPr lang="en-US" dirty="0"/>
              <a:t>There are also specialists who focus on certain illness or ailments such as diabetes or heart disease. </a:t>
            </a:r>
          </a:p>
          <a:p>
            <a:r>
              <a:rPr lang="en-US" dirty="0"/>
              <a:t>There are laboratories that can be visited that take blood samples, X-rays or other tests that are prescribed by your family/primary care doctor or specialists to help better understand your illness.</a:t>
            </a:r>
          </a:p>
          <a:p>
            <a:r>
              <a:rPr lang="en-US" dirty="0"/>
              <a:t>There are hospitals that offer services like emergency room services, general and specialty surgical services, x ray/radiology services and laboratory services</a:t>
            </a:r>
          </a:p>
          <a:p>
            <a:r>
              <a:rPr lang="en-US" dirty="0"/>
              <a:t>Many hospitals have emergency care facilities. And these are the locations one visits when something really awful or life threatening happens like a heart attack or vehicle accident. </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2</a:t>
            </a:fld>
            <a:endParaRPr lang="en-US" dirty="0"/>
          </a:p>
        </p:txBody>
      </p:sp>
    </p:spTree>
    <p:extLst>
      <p:ext uri="{BB962C8B-B14F-4D97-AF65-F5344CB8AC3E}">
        <p14:creationId xmlns:p14="http://schemas.microsoft.com/office/powerpoint/2010/main" val="264257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add local resources</a:t>
            </a:r>
          </a:p>
        </p:txBody>
      </p:sp>
      <p:sp>
        <p:nvSpPr>
          <p:cNvPr id="4" name="Slide Number Placeholder 3"/>
          <p:cNvSpPr>
            <a:spLocks noGrp="1"/>
          </p:cNvSpPr>
          <p:nvPr>
            <p:ph type="sldNum" sz="quarter" idx="5"/>
          </p:nvPr>
        </p:nvSpPr>
        <p:spPr/>
        <p:txBody>
          <a:bodyPr/>
          <a:lstStyle/>
          <a:p>
            <a:fld id="{8B4EBFE1-4435-4AC8-84D6-6B91ED110232}" type="slidenum">
              <a:rPr lang="en-US" smtClean="0"/>
              <a:t>21</a:t>
            </a:fld>
            <a:endParaRPr lang="en-US" dirty="0"/>
          </a:p>
        </p:txBody>
      </p:sp>
    </p:spTree>
    <p:extLst>
      <p:ext uri="{BB962C8B-B14F-4D97-AF65-F5344CB8AC3E}">
        <p14:creationId xmlns:p14="http://schemas.microsoft.com/office/powerpoint/2010/main" val="71832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24</a:t>
            </a:fld>
            <a:endParaRPr lang="en-US" dirty="0"/>
          </a:p>
        </p:txBody>
      </p:sp>
    </p:spTree>
    <p:extLst>
      <p:ext uri="{BB962C8B-B14F-4D97-AF65-F5344CB8AC3E}">
        <p14:creationId xmlns:p14="http://schemas.microsoft.com/office/powerpoint/2010/main" val="112332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Your health is an important asset. Without your health you can’t work, be with family or live life to the fullest.  If you are sick or injured, working and caring for your family is more difficult. It is important to know, where you can get the treatment and how you will pay for medical treatment.  In the U.S. there are </a:t>
            </a:r>
            <a:r>
              <a:rPr lang="en-US" sz="1200" b="1" kern="1200" dirty="0">
                <a:solidFill>
                  <a:schemeClr val="tx1"/>
                </a:solidFill>
                <a:effectLst/>
                <a:latin typeface="+mn-lt"/>
                <a:ea typeface="+mn-ea"/>
                <a:cs typeface="+mn-cs"/>
              </a:rPr>
              <a:t>Federally Qualified Health Centers. </a:t>
            </a:r>
            <a:r>
              <a:rPr lang="en-US" sz="1200" b="0" kern="1200" dirty="0">
                <a:solidFill>
                  <a:schemeClr val="tx1"/>
                </a:solidFill>
                <a:effectLst/>
                <a:latin typeface="+mn-lt"/>
                <a:ea typeface="+mn-ea"/>
                <a:cs typeface="+mn-cs"/>
              </a:rPr>
              <a:t>These  a</a:t>
            </a:r>
            <a:r>
              <a:rPr lang="en-US" sz="1200" kern="1200" dirty="0">
                <a:solidFill>
                  <a:schemeClr val="tx1"/>
                </a:solidFill>
                <a:effectLst/>
                <a:latin typeface="+mn-lt"/>
                <a:ea typeface="+mn-ea"/>
                <a:cs typeface="+mn-cs"/>
              </a:rPr>
              <a:t>re community-based health care providers that receive federal funding to provide primary care services. You will need to provide information about you but you can’t be turned away. Often time, there are payment plans to help you cover the costs of care over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 your closest one using this tool: </a:t>
            </a:r>
            <a:r>
              <a:rPr lang="en-US" sz="1200" u="sng" kern="1200" dirty="0">
                <a:solidFill>
                  <a:schemeClr val="tx1"/>
                </a:solidFill>
                <a:effectLst/>
                <a:latin typeface="+mn-lt"/>
                <a:ea typeface="+mn-ea"/>
                <a:cs typeface="+mn-cs"/>
                <a:hlinkClick r:id="rId3"/>
              </a:rPr>
              <a:t>https://findahealthcenter.hrsa.gov/tool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3</a:t>
            </a:fld>
            <a:endParaRPr lang="en-US" dirty="0"/>
          </a:p>
        </p:txBody>
      </p:sp>
    </p:spTree>
    <p:extLst>
      <p:ext uri="{BB962C8B-B14F-4D97-AF65-F5344CB8AC3E}">
        <p14:creationId xmlns:p14="http://schemas.microsoft.com/office/powerpoint/2010/main" val="102950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How much health care costs you will depend on the health care services you use. At some hospitals and clinics, they use a sliding scale payment system to determine how much they will charge.  In addition, they may ask you questions about your health so that they can best treat your illness or injury.</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to facilitator:</a:t>
            </a:r>
            <a:r>
              <a:rPr lang="en-US" sz="1200" b="0" kern="1200" dirty="0">
                <a:solidFill>
                  <a:schemeClr val="tx1"/>
                </a:solidFill>
                <a:effectLst/>
                <a:latin typeface="+mn-lt"/>
                <a:ea typeface="+mn-ea"/>
                <a:cs typeface="+mn-cs"/>
              </a:rPr>
              <a:t> review the important words to know</a:t>
            </a:r>
          </a:p>
          <a:p>
            <a:r>
              <a:rPr lang="en-US" sz="1200" b="1" kern="1200" dirty="0">
                <a:solidFill>
                  <a:schemeClr val="tx1"/>
                </a:solidFill>
                <a:effectLst/>
                <a:latin typeface="+mn-lt"/>
                <a:ea typeface="+mn-ea"/>
                <a:cs typeface="+mn-cs"/>
              </a:rPr>
              <a:t>Sliding Scale Fee</a:t>
            </a:r>
            <a:r>
              <a:rPr lang="en-US" sz="1200" kern="1200" dirty="0">
                <a:solidFill>
                  <a:schemeClr val="tx1"/>
                </a:solidFill>
                <a:effectLst/>
                <a:latin typeface="+mn-lt"/>
                <a:ea typeface="+mn-ea"/>
                <a:cs typeface="+mn-cs"/>
              </a:rPr>
              <a:t> – the scale offers variable prices for products or services based on a customer's ability to pay.</a:t>
            </a:r>
          </a:p>
          <a:p>
            <a:r>
              <a:rPr lang="en-US" sz="1200" b="1" kern="1200" dirty="0">
                <a:solidFill>
                  <a:schemeClr val="tx1"/>
                </a:solidFill>
                <a:effectLst/>
                <a:latin typeface="+mn-lt"/>
                <a:ea typeface="+mn-ea"/>
                <a:cs typeface="+mn-cs"/>
              </a:rPr>
              <a:t>Health Care Provider</a:t>
            </a:r>
            <a:r>
              <a:rPr lang="en-US" sz="1200" kern="1200" dirty="0">
                <a:solidFill>
                  <a:schemeClr val="tx1"/>
                </a:solidFill>
                <a:effectLst/>
                <a:latin typeface="+mn-lt"/>
                <a:ea typeface="+mn-ea"/>
                <a:cs typeface="+mn-cs"/>
              </a:rPr>
              <a:t> - is an individual health professional or a health facility organization licensed to provide health care diagnosis and treatment services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4</a:t>
            </a:fld>
            <a:endParaRPr lang="en-US" dirty="0"/>
          </a:p>
        </p:txBody>
      </p:sp>
    </p:spTree>
    <p:extLst>
      <p:ext uri="{BB962C8B-B14F-4D97-AF65-F5344CB8AC3E}">
        <p14:creationId xmlns:p14="http://schemas.microsoft.com/office/powerpoint/2010/main" val="74031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covers the cost of an injury. It depends a bit on the circumstances. If you are injured while on the job, most employers have workman’s compensation or workman’s comp insurance. Workers' compensation or workers' comp is a form of insurance providing wage replacement and medical benefits to employees injured in the course of employment in exchange for mandatory relinquishment of the employee's right to sue his or her employer for the tort of negligence. You want to talk with your employer about whether they have this insurance for you.</a:t>
            </a:r>
          </a:p>
          <a:p>
            <a:endParaRPr lang="en-US" dirty="0"/>
          </a:p>
          <a:p>
            <a:r>
              <a:rPr lang="en-US" dirty="0"/>
              <a:t>If you do not have health insurance, then you will pay the cost. So it is best to shop around for the best health care facility before there is an emergency.</a:t>
            </a:r>
          </a:p>
          <a:p>
            <a:endParaRPr lang="en-US" dirty="0"/>
          </a:p>
          <a:p>
            <a:r>
              <a:rPr lang="en-US" dirty="0"/>
              <a:t>If you have health insurance, then you share the cost of medical care with the health insurance plan company.  </a:t>
            </a:r>
          </a:p>
          <a:p>
            <a:r>
              <a:rPr lang="en-US" dirty="0"/>
              <a:t>Let’s talk a bit more about health insurance.</a:t>
            </a:r>
          </a:p>
        </p:txBody>
      </p:sp>
      <p:sp>
        <p:nvSpPr>
          <p:cNvPr id="4" name="Slide Number Placeholder 3"/>
          <p:cNvSpPr>
            <a:spLocks noGrp="1"/>
          </p:cNvSpPr>
          <p:nvPr>
            <p:ph type="sldNum" sz="quarter" idx="5"/>
          </p:nvPr>
        </p:nvSpPr>
        <p:spPr/>
        <p:txBody>
          <a:bodyPr/>
          <a:lstStyle/>
          <a:p>
            <a:fld id="{1802192E-EA32-4D1B-A091-98A0F13F3922}" type="slidenum">
              <a:rPr lang="en-US" smtClean="0"/>
              <a:t>5</a:t>
            </a:fld>
            <a:endParaRPr lang="en-US" dirty="0"/>
          </a:p>
        </p:txBody>
      </p:sp>
    </p:spTree>
    <p:extLst>
      <p:ext uri="{BB962C8B-B14F-4D97-AF65-F5344CB8AC3E}">
        <p14:creationId xmlns:p14="http://schemas.microsoft.com/office/powerpoint/2010/main" val="202672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health insurance is often either provided by the employer or is purchased on the health care marketplace. Health insurance is a tool people use to manage potential unknown costs when becoming sick, injured, or developing a chronic health condition, by purchasing and paying for health insurance. When you pay for and use your health insurance policy, the insurance provider and you then shares the medical costs. </a:t>
            </a:r>
          </a:p>
          <a:p>
            <a:endParaRPr lang="en-US" dirty="0"/>
          </a:p>
          <a:p>
            <a:r>
              <a:rPr lang="en-US" dirty="0"/>
              <a:t>The way it works is that there is a monthly fee for having the insurance policy that you or your employer pays. The policy then provides benefits like accessing health care services at a lower rate, sharing the cost of the care with them and some prevention services offered for free – like an annual visit with your family doctor. </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6</a:t>
            </a:fld>
            <a:endParaRPr lang="en-US" dirty="0"/>
          </a:p>
        </p:txBody>
      </p:sp>
    </p:spTree>
    <p:extLst>
      <p:ext uri="{BB962C8B-B14F-4D97-AF65-F5344CB8AC3E}">
        <p14:creationId xmlns:p14="http://schemas.microsoft.com/office/powerpoint/2010/main" val="163422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Facilitator notes: review the content of the slide and the important words to know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Employee Benefits</a:t>
            </a:r>
            <a:r>
              <a:rPr lang="en-US" sz="1200" kern="1200" dirty="0">
                <a:solidFill>
                  <a:schemeClr val="tx1"/>
                </a:solidFill>
                <a:effectLst/>
                <a:latin typeface="+mn-lt"/>
                <a:ea typeface="+mn-ea"/>
                <a:cs typeface="+mn-cs"/>
              </a:rPr>
              <a:t> - are a form of compensation paid by employers to employees over and above regular wages. Examples include healthcare or health and/or disability insurance premiums. 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Insurance Marketplace</a:t>
            </a:r>
            <a:r>
              <a:rPr lang="en-US" sz="1200" kern="1200" dirty="0">
                <a:solidFill>
                  <a:schemeClr val="tx1"/>
                </a:solidFill>
                <a:effectLst/>
                <a:latin typeface="+mn-lt"/>
                <a:ea typeface="+mn-ea"/>
                <a:cs typeface="+mn-cs"/>
              </a:rPr>
              <a:t> - is a place (both online and in-person) where consumers in the United States can purchase private individual/family health insurance plans and receive income-based subsidies to make coverage and care more affordable. (</a:t>
            </a:r>
            <a:r>
              <a:rPr lang="en-US" sz="1200" u="sng" kern="1200" dirty="0">
                <a:solidFill>
                  <a:schemeClr val="tx1"/>
                </a:solidFill>
                <a:effectLst/>
                <a:latin typeface="+mn-lt"/>
                <a:ea typeface="+mn-ea"/>
                <a:cs typeface="+mn-cs"/>
                <a:hlinkClick r:id="rId3"/>
              </a:rPr>
              <a:t>https://www.healthcare.gov/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Subsidy</a:t>
            </a:r>
            <a:r>
              <a:rPr lang="en-US" sz="1200" kern="1200" dirty="0">
                <a:solidFill>
                  <a:schemeClr val="tx1"/>
                </a:solidFill>
                <a:effectLst/>
                <a:latin typeface="+mn-lt"/>
                <a:ea typeface="+mn-ea"/>
                <a:cs typeface="+mn-cs"/>
              </a:rPr>
              <a:t> - a sum of money granted by the government to assist an individual so that the price of a product or service remains low or competitive.</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7</a:t>
            </a:fld>
            <a:endParaRPr lang="en-US" dirty="0"/>
          </a:p>
        </p:txBody>
      </p:sp>
    </p:spTree>
    <p:extLst>
      <p:ext uri="{BB962C8B-B14F-4D97-AF65-F5344CB8AC3E}">
        <p14:creationId xmlns:p14="http://schemas.microsoft.com/office/powerpoint/2010/main" val="219467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to Facilitator: </a:t>
            </a:r>
            <a:r>
              <a:rPr lang="en-US" sz="1200" b="0" kern="1200" dirty="0">
                <a:solidFill>
                  <a:schemeClr val="tx1"/>
                </a:solidFill>
                <a:effectLst/>
                <a:latin typeface="+mn-lt"/>
                <a:ea typeface="+mn-ea"/>
                <a:cs typeface="+mn-cs"/>
              </a:rPr>
              <a:t>Review this slide information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Insurance Marketplace</a:t>
            </a:r>
            <a:r>
              <a:rPr lang="en-US" sz="1200" kern="1200" dirty="0">
                <a:solidFill>
                  <a:schemeClr val="tx1"/>
                </a:solidFill>
                <a:effectLst/>
                <a:latin typeface="+mn-lt"/>
                <a:ea typeface="+mn-ea"/>
                <a:cs typeface="+mn-cs"/>
              </a:rPr>
              <a:t> - is a place (both online and in-person) where consumers in the United States can purchase private individual/family health insurance plans and receive income-based subsidies to make coverage and care more affordable. (</a:t>
            </a:r>
            <a:r>
              <a:rPr lang="en-US" sz="1200" u="sng" kern="1200" dirty="0">
                <a:solidFill>
                  <a:schemeClr val="tx1"/>
                </a:solidFill>
                <a:effectLst/>
                <a:latin typeface="+mn-lt"/>
                <a:ea typeface="+mn-ea"/>
                <a:cs typeface="+mn-cs"/>
                <a:hlinkClick r:id="rId3"/>
              </a:rPr>
              <a:t>https://www.healthcare.gov/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Activity Note</a:t>
            </a:r>
            <a:r>
              <a:rPr lang="en-US" sz="1200" kern="1200" dirty="0">
                <a:solidFill>
                  <a:schemeClr val="tx1"/>
                </a:solidFill>
                <a:effectLst/>
                <a:latin typeface="+mn-lt"/>
                <a:ea typeface="+mn-ea"/>
                <a:cs typeface="+mn-cs"/>
              </a:rPr>
              <a:t>: Facilitators could bring up the website for your state/location to show participants how to find out more about the marketplace plans. You could also invite a health insurance marketplace navigator/assistor to the program to help people enroll in plans.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8</a:t>
            </a:fld>
            <a:endParaRPr lang="en-US" dirty="0"/>
          </a:p>
        </p:txBody>
      </p:sp>
    </p:spTree>
    <p:extLst>
      <p:ext uri="{BB962C8B-B14F-4D97-AF65-F5344CB8AC3E}">
        <p14:creationId xmlns:p14="http://schemas.microsoft.com/office/powerpoint/2010/main" val="173459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problems with your mouth or teeth, it can be painful and impact other aspects of your health and wellbeing. It is important to take care of your teeth. In the U.S. there are dentists who can help you keep your mouth and teeth healthy. Ask your employer to connect you to a dentist in your location especially if you are having trouble with your teeth or have pain in your mouth.  </a:t>
            </a:r>
          </a:p>
          <a:p>
            <a:endParaRPr lang="en-US" dirty="0"/>
          </a:p>
          <a:p>
            <a:r>
              <a:rPr lang="en-US" b="1" dirty="0"/>
              <a:t>Note to facilitator: </a:t>
            </a:r>
            <a:r>
              <a:rPr lang="en-US" dirty="0"/>
              <a:t>review content of slide and review words to know below if need be or say that the types of costs for dental health insurance  plans are similar to health insurance plans.</a:t>
            </a:r>
          </a:p>
          <a:p>
            <a:endParaRPr lang="en-US" dirty="0"/>
          </a:p>
          <a:p>
            <a:r>
              <a:rPr lang="en-US" sz="1200" b="1" kern="1200" dirty="0">
                <a:solidFill>
                  <a:schemeClr val="tx1"/>
                </a:solidFill>
                <a:effectLst/>
                <a:latin typeface="+mn-lt"/>
                <a:ea typeface="+mn-ea"/>
                <a:cs typeface="+mn-cs"/>
              </a:rPr>
              <a:t>Monthly Premium</a:t>
            </a:r>
            <a:r>
              <a:rPr lang="en-US" sz="1200" kern="1200" dirty="0">
                <a:solidFill>
                  <a:schemeClr val="tx1"/>
                </a:solidFill>
                <a:effectLst/>
                <a:latin typeface="+mn-lt"/>
                <a:ea typeface="+mn-ea"/>
                <a:cs typeface="+mn-cs"/>
              </a:rPr>
              <a:t> - monthly fee paid to an insurance company or health plan to provide health coverage.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Deductible</a:t>
            </a:r>
            <a:r>
              <a:rPr lang="en-US" sz="1200" kern="1200" dirty="0">
                <a:solidFill>
                  <a:schemeClr val="tx1"/>
                </a:solidFill>
                <a:effectLst/>
                <a:latin typeface="+mn-lt"/>
                <a:ea typeface="+mn-ea"/>
                <a:cs typeface="+mn-cs"/>
              </a:rPr>
              <a:t> - is a set amount of money that an insured person must pay out of pocket every year for eligible healthcare services before the insurance plan begins to pay any benefits.  Many plans allow access to preventative services without having to pay the deductible first.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Copayment</a:t>
            </a:r>
            <a:r>
              <a:rPr lang="en-US" sz="1200" kern="1200" dirty="0">
                <a:solidFill>
                  <a:schemeClr val="tx1"/>
                </a:solidFill>
                <a:effectLst/>
                <a:latin typeface="+mn-lt"/>
                <a:ea typeface="+mn-ea"/>
                <a:cs typeface="+mn-cs"/>
              </a:rPr>
              <a:t> - is a fixed amount for a covered service, paid by a patient to the provider of service before receiving the service.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Coinsurance</a:t>
            </a:r>
            <a:r>
              <a:rPr lang="en-US" sz="1200" kern="1200" dirty="0">
                <a:solidFill>
                  <a:schemeClr val="tx1"/>
                </a:solidFill>
                <a:effectLst/>
                <a:latin typeface="+mn-lt"/>
                <a:ea typeface="+mn-ea"/>
                <a:cs typeface="+mn-cs"/>
              </a:rPr>
              <a:t> - the percentage of costs a patient pays for cost of health care services.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Comparison Shop</a:t>
            </a:r>
            <a:r>
              <a:rPr lang="en-US" sz="1200" kern="1200" dirty="0">
                <a:solidFill>
                  <a:schemeClr val="tx1"/>
                </a:solidFill>
                <a:effectLst/>
                <a:latin typeface="+mn-lt"/>
                <a:ea typeface="+mn-ea"/>
                <a:cs typeface="+mn-cs"/>
              </a:rPr>
              <a:t> - compare the price of products or services from different vendors before buying.</a:t>
            </a:r>
          </a:p>
          <a:p>
            <a:endParaRPr lang="en-US" dirty="0"/>
          </a:p>
        </p:txBody>
      </p:sp>
      <p:sp>
        <p:nvSpPr>
          <p:cNvPr id="4" name="Slide Number Placeholder 3"/>
          <p:cNvSpPr>
            <a:spLocks noGrp="1"/>
          </p:cNvSpPr>
          <p:nvPr>
            <p:ph type="sldNum" sz="quarter" idx="5"/>
          </p:nvPr>
        </p:nvSpPr>
        <p:spPr/>
        <p:txBody>
          <a:bodyPr/>
          <a:lstStyle/>
          <a:p>
            <a:fld id="{1802192E-EA32-4D1B-A091-98A0F13F3922}" type="slidenum">
              <a:rPr lang="en-US" smtClean="0"/>
              <a:t>9</a:t>
            </a:fld>
            <a:endParaRPr lang="en-US" dirty="0"/>
          </a:p>
        </p:txBody>
      </p:sp>
    </p:spTree>
    <p:extLst>
      <p:ext uri="{BB962C8B-B14F-4D97-AF65-F5344CB8AC3E}">
        <p14:creationId xmlns:p14="http://schemas.microsoft.com/office/powerpoint/2010/main" val="238956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C2EA-C871-4806-87F4-8E9BD5EDB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84D8D1-B91C-40AA-AC86-D224F771F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845EA2-4622-413E-8D93-115238DC90A3}"/>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5" name="Footer Placeholder 4">
            <a:extLst>
              <a:ext uri="{FF2B5EF4-FFF2-40B4-BE49-F238E27FC236}">
                <a16:creationId xmlns:a16="http://schemas.microsoft.com/office/drawing/2014/main" id="{0BF18F71-E0D1-43FC-82EF-602DB74076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5AD97-0EF0-4417-905A-6523BC393997}"/>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429338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912-B8B2-4F09-9D8A-5D8E5AFF1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DA961-6D80-4A8A-B4D5-3CF8C13B77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45257-6E6C-4E58-B8A0-9259A5E1F74D}"/>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5" name="Footer Placeholder 4">
            <a:extLst>
              <a:ext uri="{FF2B5EF4-FFF2-40B4-BE49-F238E27FC236}">
                <a16:creationId xmlns:a16="http://schemas.microsoft.com/office/drawing/2014/main" id="{10D11F93-1D84-4A99-80E2-76AA288EF8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3B694A-D625-4091-8D9C-ED7A16FF6A34}"/>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412566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11F82-F2DA-4ED4-9421-94161CA73A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BB542-62D8-4B31-BB2A-6049C2DC71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12DF5-B1C7-4CD8-BDFC-820419A2DC43}"/>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5" name="Footer Placeholder 4">
            <a:extLst>
              <a:ext uri="{FF2B5EF4-FFF2-40B4-BE49-F238E27FC236}">
                <a16:creationId xmlns:a16="http://schemas.microsoft.com/office/drawing/2014/main" id="{EA250DDD-725A-4FE2-AD3D-4760277834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CA535A-A590-465E-B06E-31B69F32BE21}"/>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298119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C9D2-0590-419D-B4C2-E895E352E54C}"/>
              </a:ext>
            </a:extLst>
          </p:cNvPr>
          <p:cNvSpPr>
            <a:spLocks noGrp="1"/>
          </p:cNvSpPr>
          <p:nvPr>
            <p:ph type="title"/>
          </p:nvPr>
        </p:nvSpPr>
        <p:spPr>
          <a:xfrm>
            <a:off x="1200150" y="365125"/>
            <a:ext cx="10153650" cy="1325563"/>
          </a:xfrm>
        </p:spPr>
        <p:txBody>
          <a:bodyPr>
            <a:normAutofit/>
          </a:bodyPr>
          <a:lstStyle>
            <a:lvl1pPr>
              <a:defRPr sz="4000" b="1" baseline="0">
                <a:solidFill>
                  <a:schemeClr val="accent6">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F3C1FCB-9CEB-461F-AE08-6F501E0E703C}"/>
              </a:ext>
            </a:extLst>
          </p:cNvPr>
          <p:cNvSpPr>
            <a:spLocks noGrp="1"/>
          </p:cNvSpPr>
          <p:nvPr>
            <p:ph idx="1"/>
          </p:nvPr>
        </p:nvSpPr>
        <p:spPr>
          <a:xfrm>
            <a:off x="1200150" y="1825625"/>
            <a:ext cx="10153650" cy="4351338"/>
          </a:xfrm>
        </p:spPr>
        <p:txBody>
          <a:bodyPr/>
          <a:lstStyle>
            <a:lvl1pPr>
              <a:defRPr sz="2400">
                <a:solidFill>
                  <a:schemeClr val="accent6">
                    <a:lumMod val="50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421641-A4F6-4CF1-B965-18B414761F8E}"/>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5" name="Footer Placeholder 4">
            <a:extLst>
              <a:ext uri="{FF2B5EF4-FFF2-40B4-BE49-F238E27FC236}">
                <a16:creationId xmlns:a16="http://schemas.microsoft.com/office/drawing/2014/main" id="{3C2093C6-EBB9-4E98-8F8D-B3986B4838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05E80-3BBC-49F6-9BE7-D7466587574A}"/>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164475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A906-1A74-44ED-A01A-89F10C493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58328-2A51-48E1-A182-08B153F99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3E09A5-7F46-4BF2-AFD7-2FE9596AC076}"/>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5" name="Footer Placeholder 4">
            <a:extLst>
              <a:ext uri="{FF2B5EF4-FFF2-40B4-BE49-F238E27FC236}">
                <a16:creationId xmlns:a16="http://schemas.microsoft.com/office/drawing/2014/main" id="{86857FE3-AFAA-4239-A778-17BC441E3D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C39320-BA5F-44BB-A080-F5241247021D}"/>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77138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DA77-828A-4F95-AACA-A02952FA3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2115C-2ACD-42D2-AF20-773E132428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C6883B-6742-44FC-AE6B-6F9893B6CC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F64F2-6047-45BE-8CFB-BA29F27A681F}"/>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6" name="Footer Placeholder 5">
            <a:extLst>
              <a:ext uri="{FF2B5EF4-FFF2-40B4-BE49-F238E27FC236}">
                <a16:creationId xmlns:a16="http://schemas.microsoft.com/office/drawing/2014/main" id="{05E9747C-E8F0-44B1-8731-BE1AABE206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2A6CE-8FB4-4316-958C-D78BD1FB0053}"/>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219107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4F58-E8E2-41E9-A84D-E4FF4A377B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F7916-EED5-4E71-940D-E9672760C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379B99-11B1-4B59-A345-750A930A7E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77774-D300-48F3-948A-8111296FB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82C541-76ED-40F8-A39B-D1EEE3D954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ED7E68-F078-4D6E-97DF-608FE435324E}"/>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8" name="Footer Placeholder 7">
            <a:extLst>
              <a:ext uri="{FF2B5EF4-FFF2-40B4-BE49-F238E27FC236}">
                <a16:creationId xmlns:a16="http://schemas.microsoft.com/office/drawing/2014/main" id="{C4920E0C-CB8B-41AE-B8C3-69910720F7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A3088E-FA5B-4B51-A738-358D988B493F}"/>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48141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4E53-D4C1-4157-9FD2-C0295C6839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BD177-CA23-4A8C-98E6-A28EF18C29C7}"/>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4" name="Footer Placeholder 3">
            <a:extLst>
              <a:ext uri="{FF2B5EF4-FFF2-40B4-BE49-F238E27FC236}">
                <a16:creationId xmlns:a16="http://schemas.microsoft.com/office/drawing/2014/main" id="{CDF2F96E-5981-4BE1-8E8F-B2B9D65A3A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0E898E-0B4F-41EA-9FCE-82AAB8672EDC}"/>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367067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AC4E7-A8B7-4DB9-98CF-0BA36A42C4D7}"/>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3" name="Footer Placeholder 2">
            <a:extLst>
              <a:ext uri="{FF2B5EF4-FFF2-40B4-BE49-F238E27FC236}">
                <a16:creationId xmlns:a16="http://schemas.microsoft.com/office/drawing/2014/main" id="{E2A0BA4A-88D3-4592-B6AA-169B21A78CF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B2986FF-0405-40E9-AC0F-93B35A93395F}"/>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18050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42BD-DA5F-41F2-B519-89E1BA6D8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62CD9-DABD-4458-856C-6541709F4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C3A956-C7F7-455D-BD8C-CA1AD8D4C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CC5EDE-282B-4302-B998-841C765EAA44}"/>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6" name="Footer Placeholder 5">
            <a:extLst>
              <a:ext uri="{FF2B5EF4-FFF2-40B4-BE49-F238E27FC236}">
                <a16:creationId xmlns:a16="http://schemas.microsoft.com/office/drawing/2014/main" id="{4344388C-22FE-4CEF-911C-9BC4D9B316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10B7B3-97F3-4F13-B345-7F25FCADC143}"/>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51750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D2BB-DAAA-46A0-86DF-E604D2BA3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365BD6-8EE3-432D-94C6-5E78A1ACC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1277BF-BBC2-415E-A377-FEB4DA00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D72642-9BD6-4019-9AD2-27D1FAE41EF9}"/>
              </a:ext>
            </a:extLst>
          </p:cNvPr>
          <p:cNvSpPr>
            <a:spLocks noGrp="1"/>
          </p:cNvSpPr>
          <p:nvPr>
            <p:ph type="dt" sz="half" idx="10"/>
          </p:nvPr>
        </p:nvSpPr>
        <p:spPr/>
        <p:txBody>
          <a:bodyPr/>
          <a:lstStyle/>
          <a:p>
            <a:fld id="{1461ABF0-0C05-4DDE-95F5-24FE45B1ECED}" type="datetimeFigureOut">
              <a:rPr lang="en-US" smtClean="0"/>
              <a:t>1/11/2023</a:t>
            </a:fld>
            <a:endParaRPr lang="en-US" dirty="0"/>
          </a:p>
        </p:txBody>
      </p:sp>
      <p:sp>
        <p:nvSpPr>
          <p:cNvPr id="6" name="Footer Placeholder 5">
            <a:extLst>
              <a:ext uri="{FF2B5EF4-FFF2-40B4-BE49-F238E27FC236}">
                <a16:creationId xmlns:a16="http://schemas.microsoft.com/office/drawing/2014/main" id="{8E0A1EAE-94AA-406D-A074-24737F6EBF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69E4AA-C111-4BE3-8B04-AA7DC0E904C4}"/>
              </a:ext>
            </a:extLst>
          </p:cNvPr>
          <p:cNvSpPr>
            <a:spLocks noGrp="1"/>
          </p:cNvSpPr>
          <p:nvPr>
            <p:ph type="sldNum" sz="quarter" idx="12"/>
          </p:nvPr>
        </p:nvSpPr>
        <p:spPr/>
        <p:txBody>
          <a:bodyPr/>
          <a:lstStyle/>
          <a:p>
            <a:fld id="{FFF1B53C-BDD4-4557-8820-A2730E50FF6F}" type="slidenum">
              <a:rPr lang="en-US" smtClean="0"/>
              <a:t>‹#›</a:t>
            </a:fld>
            <a:endParaRPr lang="en-US" dirty="0"/>
          </a:p>
        </p:txBody>
      </p:sp>
    </p:spTree>
    <p:extLst>
      <p:ext uri="{BB962C8B-B14F-4D97-AF65-F5344CB8AC3E}">
        <p14:creationId xmlns:p14="http://schemas.microsoft.com/office/powerpoint/2010/main" val="206610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32C0D-6416-4092-8A14-21ED2033D8CA}"/>
              </a:ext>
            </a:extLst>
          </p:cNvPr>
          <p:cNvSpPr>
            <a:spLocks noGrp="1"/>
          </p:cNvSpPr>
          <p:nvPr>
            <p:ph type="title"/>
          </p:nvPr>
        </p:nvSpPr>
        <p:spPr>
          <a:xfrm>
            <a:off x="1337310" y="365125"/>
            <a:ext cx="1001649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7BBA2A-DEE3-4471-AD6D-E5302B31BAC3}"/>
              </a:ext>
            </a:extLst>
          </p:cNvPr>
          <p:cNvSpPr>
            <a:spLocks noGrp="1"/>
          </p:cNvSpPr>
          <p:nvPr>
            <p:ph type="body" idx="1"/>
          </p:nvPr>
        </p:nvSpPr>
        <p:spPr>
          <a:xfrm>
            <a:off x="1337310" y="1825625"/>
            <a:ext cx="100164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393C96-42A6-43EA-91E6-26D2B7EC9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1ABF0-0C05-4DDE-95F5-24FE45B1ECED}" type="datetimeFigureOut">
              <a:rPr lang="en-US" smtClean="0"/>
              <a:t>1/11/2023</a:t>
            </a:fld>
            <a:endParaRPr lang="en-US" dirty="0"/>
          </a:p>
        </p:txBody>
      </p:sp>
      <p:sp>
        <p:nvSpPr>
          <p:cNvPr id="5" name="Footer Placeholder 4">
            <a:extLst>
              <a:ext uri="{FF2B5EF4-FFF2-40B4-BE49-F238E27FC236}">
                <a16:creationId xmlns:a16="http://schemas.microsoft.com/office/drawing/2014/main" id="{A107DA6B-0899-4E86-997C-5549103FF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BD4DB8F-25BF-4740-9E22-B0BF895D6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1B53C-BDD4-4557-8820-A2730E50FF6F}" type="slidenum">
              <a:rPr lang="en-US" smtClean="0"/>
              <a:t>‹#›</a:t>
            </a:fld>
            <a:endParaRPr lang="en-US" dirty="0"/>
          </a:p>
        </p:txBody>
      </p:sp>
      <p:pic>
        <p:nvPicPr>
          <p:cNvPr id="7" name="Picture 6">
            <a:extLst>
              <a:ext uri="{FF2B5EF4-FFF2-40B4-BE49-F238E27FC236}">
                <a16:creationId xmlns:a16="http://schemas.microsoft.com/office/drawing/2014/main" id="{78343B80-B9DD-7CD4-0666-5400544E41B7}"/>
              </a:ext>
            </a:extLst>
          </p:cNvPr>
          <p:cNvPicPr>
            <a:picLocks noChangeAspect="1"/>
          </p:cNvPicPr>
          <p:nvPr userDrawn="1"/>
        </p:nvPicPr>
        <p:blipFill>
          <a:blip r:embed="rId13"/>
          <a:stretch>
            <a:fillRect/>
          </a:stretch>
        </p:blipFill>
        <p:spPr>
          <a:xfrm rot="16200000">
            <a:off x="9743505" y="-2078478"/>
            <a:ext cx="364477" cy="4521432"/>
          </a:xfrm>
          <a:prstGeom prst="rect">
            <a:avLst/>
          </a:prstGeom>
        </p:spPr>
      </p:pic>
      <p:pic>
        <p:nvPicPr>
          <p:cNvPr id="8" name="Picture 7">
            <a:extLst>
              <a:ext uri="{FF2B5EF4-FFF2-40B4-BE49-F238E27FC236}">
                <a16:creationId xmlns:a16="http://schemas.microsoft.com/office/drawing/2014/main" id="{3DEC6903-9AD2-42BF-A8D2-F6B682E9D5E6}"/>
              </a:ext>
            </a:extLst>
          </p:cNvPr>
          <p:cNvPicPr>
            <a:picLocks noChangeAspect="1"/>
          </p:cNvPicPr>
          <p:nvPr userDrawn="1"/>
        </p:nvPicPr>
        <p:blipFill>
          <a:blip r:embed="rId13"/>
          <a:stretch>
            <a:fillRect/>
          </a:stretch>
        </p:blipFill>
        <p:spPr>
          <a:xfrm rot="10800000">
            <a:off x="-27402" y="0"/>
            <a:ext cx="865601" cy="6858000"/>
          </a:xfrm>
          <a:prstGeom prst="rect">
            <a:avLst/>
          </a:prstGeom>
        </p:spPr>
      </p:pic>
    </p:spTree>
    <p:extLst>
      <p:ext uri="{BB962C8B-B14F-4D97-AF65-F5344CB8AC3E}">
        <p14:creationId xmlns:p14="http://schemas.microsoft.com/office/powerpoint/2010/main" val="337852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baseline="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xtension.umd.edu/programs/family-consumer-sciences/health-insurance-literacy" TargetMode="External"/><Relationship Id="rId5" Type="http://schemas.openxmlformats.org/officeDocument/2006/relationships/hyperlink" Target="https://www.udel.edu/academics/colleges/canr/cooperative-extension/nutrition-wellness/health-insurance/health-insurance-4-u/" TargetMode="External"/><Relationship Id="rId4" Type="http://schemas.openxmlformats.org/officeDocument/2006/relationships/hyperlink" Target="https://findahealthcenter.hrsa.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findahealthcenter.hrsa.gov/too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uthoritydental.org/toothwisd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7AB15C-7019-4A17-A202-3CC11980B3DB}"/>
              </a:ext>
            </a:extLst>
          </p:cNvPr>
          <p:cNvSpPr>
            <a:spLocks noGrp="1"/>
          </p:cNvSpPr>
          <p:nvPr>
            <p:ph idx="1"/>
          </p:nvPr>
        </p:nvSpPr>
        <p:spPr/>
        <p:txBody>
          <a:bodyPr/>
          <a:lstStyle/>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r>
              <a:rPr lang="en-US" sz="3600" b="1" dirty="0">
                <a:solidFill>
                  <a:schemeClr val="accent6">
                    <a:lumMod val="50000"/>
                  </a:schemeClr>
                </a:solidFill>
                <a:latin typeface="+mj-lt"/>
              </a:rPr>
              <a:t>Managing Finances in the United States</a:t>
            </a:r>
          </a:p>
          <a:p>
            <a:pPr marL="0" indent="0" algn="ctr">
              <a:buNone/>
            </a:pPr>
            <a:r>
              <a:rPr lang="en-US" sz="3600" b="1" dirty="0">
                <a:solidFill>
                  <a:schemeClr val="accent6">
                    <a:lumMod val="50000"/>
                  </a:schemeClr>
                </a:solidFill>
                <a:latin typeface="+mj-lt"/>
              </a:rPr>
              <a:t>Accessing Health Care Services and </a:t>
            </a:r>
          </a:p>
          <a:p>
            <a:pPr marL="0" indent="0" algn="ctr">
              <a:buNone/>
            </a:pPr>
            <a:r>
              <a:rPr lang="en-US" sz="3600" b="1" dirty="0">
                <a:solidFill>
                  <a:schemeClr val="accent6">
                    <a:lumMod val="50000"/>
                  </a:schemeClr>
                </a:solidFill>
                <a:latin typeface="+mj-lt"/>
              </a:rPr>
              <a:t>Health Insurance Basics</a:t>
            </a:r>
          </a:p>
          <a:p>
            <a:endParaRPr lang="en-US" dirty="0"/>
          </a:p>
        </p:txBody>
      </p:sp>
      <p:pic>
        <p:nvPicPr>
          <p:cNvPr id="6" name="Picture 5" descr="Logo, company name&#10;&#10;Description automatically generated">
            <a:extLst>
              <a:ext uri="{FF2B5EF4-FFF2-40B4-BE49-F238E27FC236}">
                <a16:creationId xmlns:a16="http://schemas.microsoft.com/office/drawing/2014/main" id="{21D2924D-56B4-46B0-A4EE-2C35DE802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87" y="0"/>
            <a:ext cx="2884765" cy="1936573"/>
          </a:xfrm>
          <a:prstGeom prst="rect">
            <a:avLst/>
          </a:prstGeom>
        </p:spPr>
      </p:pic>
      <p:sp>
        <p:nvSpPr>
          <p:cNvPr id="7" name="Title 6">
            <a:extLst>
              <a:ext uri="{FF2B5EF4-FFF2-40B4-BE49-F238E27FC236}">
                <a16:creationId xmlns:a16="http://schemas.microsoft.com/office/drawing/2014/main" id="{B1AF1415-AF66-4E57-98C7-C24DFCEF3582}"/>
              </a:ext>
            </a:extLst>
          </p:cNvPr>
          <p:cNvSpPr txBox="1">
            <a:spLocks noGrp="1"/>
          </p:cNvSpPr>
          <p:nvPr>
            <p:ph type="title"/>
          </p:nvPr>
        </p:nvSpPr>
        <p:spPr>
          <a:xfrm>
            <a:off x="8007350" y="1114265"/>
            <a:ext cx="2379663" cy="341632"/>
          </a:xfrm>
          <a:prstGeom prst="rect">
            <a:avLst/>
          </a:prstGeom>
          <a:noFill/>
        </p:spPr>
        <p:txBody>
          <a:bodyPr wrap="square" rtlCol="0">
            <a:spAutoFit/>
          </a:bodyPr>
          <a:lstStyle/>
          <a:p>
            <a:r>
              <a:rPr lang="en-US" sz="1800" dirty="0"/>
              <a:t>Your logo here</a:t>
            </a:r>
          </a:p>
        </p:txBody>
      </p:sp>
      <p:sp>
        <p:nvSpPr>
          <p:cNvPr id="8" name="TextBox 7">
            <a:extLst>
              <a:ext uri="{FF2B5EF4-FFF2-40B4-BE49-F238E27FC236}">
                <a16:creationId xmlns:a16="http://schemas.microsoft.com/office/drawing/2014/main" id="{B2992BCD-E765-48B6-92DB-2DCCD6114B5E}"/>
              </a:ext>
            </a:extLst>
          </p:cNvPr>
          <p:cNvSpPr txBox="1"/>
          <p:nvPr/>
        </p:nvSpPr>
        <p:spPr>
          <a:xfrm>
            <a:off x="7837924" y="5671234"/>
            <a:ext cx="2201333" cy="646331"/>
          </a:xfrm>
          <a:prstGeom prst="rect">
            <a:avLst/>
          </a:prstGeom>
          <a:noFill/>
        </p:spPr>
        <p:txBody>
          <a:bodyPr wrap="square" rtlCol="0">
            <a:spAutoFit/>
          </a:bodyPr>
          <a:lstStyle/>
          <a:p>
            <a:r>
              <a:rPr lang="en-US" dirty="0"/>
              <a:t>Presented by:</a:t>
            </a:r>
          </a:p>
          <a:p>
            <a:endParaRPr lang="en-US" dirty="0"/>
          </a:p>
        </p:txBody>
      </p:sp>
    </p:spTree>
    <p:extLst>
      <p:ext uri="{BB962C8B-B14F-4D97-AF65-F5344CB8AC3E}">
        <p14:creationId xmlns:p14="http://schemas.microsoft.com/office/powerpoint/2010/main" val="282111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296A-D7E5-4D63-8D04-ABA1701AE3F8}"/>
              </a:ext>
            </a:extLst>
          </p:cNvPr>
          <p:cNvSpPr>
            <a:spLocks noGrp="1"/>
          </p:cNvSpPr>
          <p:nvPr>
            <p:ph type="title"/>
          </p:nvPr>
        </p:nvSpPr>
        <p:spPr/>
        <p:txBody>
          <a:bodyPr/>
          <a:lstStyle/>
          <a:p>
            <a:pPr algn="ctr"/>
            <a:r>
              <a:rPr lang="en-US" b="1" dirty="0">
                <a:solidFill>
                  <a:schemeClr val="accent6">
                    <a:lumMod val="50000"/>
                  </a:schemeClr>
                </a:solidFill>
              </a:rPr>
              <a:t>How Do I Use Health and Dental Insurance?</a:t>
            </a:r>
          </a:p>
        </p:txBody>
      </p:sp>
      <p:sp>
        <p:nvSpPr>
          <p:cNvPr id="3" name="Content Placeholder 2">
            <a:extLst>
              <a:ext uri="{FF2B5EF4-FFF2-40B4-BE49-F238E27FC236}">
                <a16:creationId xmlns:a16="http://schemas.microsoft.com/office/drawing/2014/main" id="{6C0294E0-040F-487D-B5D3-FDE252AD47CE}"/>
              </a:ext>
            </a:extLst>
          </p:cNvPr>
          <p:cNvSpPr>
            <a:spLocks noGrp="1"/>
          </p:cNvSpPr>
          <p:nvPr>
            <p:ph idx="1"/>
          </p:nvPr>
        </p:nvSpPr>
        <p:spPr/>
        <p:txBody>
          <a:bodyPr>
            <a:normAutofit lnSpcReduction="10000"/>
          </a:bodyPr>
          <a:lstStyle/>
          <a:p>
            <a:r>
              <a:rPr lang="en-US" dirty="0"/>
              <a:t>The first step is to learn about your insurance plan. </a:t>
            </a:r>
          </a:p>
          <a:p>
            <a:pPr lvl="1"/>
            <a:r>
              <a:rPr lang="en-US" dirty="0">
                <a:solidFill>
                  <a:schemeClr val="accent6">
                    <a:lumMod val="50000"/>
                  </a:schemeClr>
                </a:solidFill>
              </a:rPr>
              <a:t>There will be an </a:t>
            </a:r>
            <a:r>
              <a:rPr lang="en-US" b="1" dirty="0">
                <a:solidFill>
                  <a:schemeClr val="accent6">
                    <a:lumMod val="50000"/>
                  </a:schemeClr>
                </a:solidFill>
              </a:rPr>
              <a:t>Evidence of Coverage</a:t>
            </a:r>
            <a:r>
              <a:rPr lang="en-US" dirty="0">
                <a:solidFill>
                  <a:schemeClr val="accent6">
                    <a:lumMod val="50000"/>
                  </a:schemeClr>
                </a:solidFill>
              </a:rPr>
              <a:t> document or website that provides this Information. </a:t>
            </a:r>
          </a:p>
          <a:p>
            <a:pPr lvl="1"/>
            <a:r>
              <a:rPr lang="en-US" dirty="0">
                <a:solidFill>
                  <a:schemeClr val="accent6">
                    <a:lumMod val="50000"/>
                  </a:schemeClr>
                </a:solidFill>
              </a:rPr>
              <a:t>Review the costs of different types of health care costs and any guidelines for accessing care. </a:t>
            </a:r>
          </a:p>
          <a:p>
            <a:r>
              <a:rPr lang="en-US" dirty="0"/>
              <a:t> Determine which doctors and hospitals you can use that are in partnership with the insurance company. This is called a </a:t>
            </a:r>
            <a:r>
              <a:rPr lang="en-US" b="1" dirty="0"/>
              <a:t>network</a:t>
            </a:r>
            <a:r>
              <a:rPr lang="en-US" dirty="0"/>
              <a:t>. </a:t>
            </a:r>
          </a:p>
          <a:p>
            <a:pPr lvl="1"/>
            <a:r>
              <a:rPr lang="en-US" dirty="0">
                <a:solidFill>
                  <a:schemeClr val="accent6">
                    <a:lumMod val="50000"/>
                  </a:schemeClr>
                </a:solidFill>
              </a:rPr>
              <a:t>You’ll want to visit your doctor at least once per year for an annual checkup. This visit is free.</a:t>
            </a:r>
          </a:p>
          <a:p>
            <a:r>
              <a:rPr lang="en-US" dirty="0"/>
              <a:t>Know where to go before becoming sick or injured. </a:t>
            </a:r>
          </a:p>
          <a:p>
            <a:pPr lvl="1"/>
            <a:r>
              <a:rPr lang="en-US" dirty="0">
                <a:solidFill>
                  <a:schemeClr val="accent6">
                    <a:lumMod val="50000"/>
                  </a:schemeClr>
                </a:solidFill>
              </a:rPr>
              <a:t>It is best to have this figured out before you need assistance.</a:t>
            </a:r>
          </a:p>
          <a:p>
            <a:pPr marL="0" indent="0">
              <a:buNone/>
            </a:pPr>
            <a:r>
              <a:rPr lang="en-US" dirty="0"/>
              <a:t> </a:t>
            </a:r>
          </a:p>
          <a:p>
            <a:endParaRPr lang="en-US" dirty="0"/>
          </a:p>
        </p:txBody>
      </p:sp>
    </p:spTree>
    <p:extLst>
      <p:ext uri="{BB962C8B-B14F-4D97-AF65-F5344CB8AC3E}">
        <p14:creationId xmlns:p14="http://schemas.microsoft.com/office/powerpoint/2010/main" val="243693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9D9F-BC7A-4D5F-A99B-1C679ABD1959}"/>
              </a:ext>
            </a:extLst>
          </p:cNvPr>
          <p:cNvSpPr>
            <a:spLocks noGrp="1"/>
          </p:cNvSpPr>
          <p:nvPr>
            <p:ph type="title"/>
          </p:nvPr>
        </p:nvSpPr>
        <p:spPr/>
        <p:txBody>
          <a:bodyPr/>
          <a:lstStyle/>
          <a:p>
            <a:pPr algn="ctr"/>
            <a:r>
              <a:rPr lang="en-US" b="1" dirty="0">
                <a:solidFill>
                  <a:schemeClr val="accent6">
                    <a:lumMod val="50000"/>
                  </a:schemeClr>
                </a:solidFill>
              </a:rPr>
              <a:t>How Does  Health Insurance Work?</a:t>
            </a:r>
            <a:endParaRPr lang="en-US" dirty="0"/>
          </a:p>
        </p:txBody>
      </p:sp>
      <p:sp>
        <p:nvSpPr>
          <p:cNvPr id="3" name="Content Placeholder 2">
            <a:extLst>
              <a:ext uri="{FF2B5EF4-FFF2-40B4-BE49-F238E27FC236}">
                <a16:creationId xmlns:a16="http://schemas.microsoft.com/office/drawing/2014/main" id="{1A6E8724-440A-48CE-B61B-D260764C437C}"/>
              </a:ext>
            </a:extLst>
          </p:cNvPr>
          <p:cNvSpPr>
            <a:spLocks noGrp="1"/>
          </p:cNvSpPr>
          <p:nvPr>
            <p:ph idx="1"/>
          </p:nvPr>
        </p:nvSpPr>
        <p:spPr>
          <a:xfrm>
            <a:off x="1200150" y="1825625"/>
            <a:ext cx="8352064" cy="4351338"/>
          </a:xfrm>
        </p:spPr>
        <p:txBody>
          <a:bodyPr/>
          <a:lstStyle/>
          <a:p>
            <a:r>
              <a:rPr lang="en-US" dirty="0"/>
              <a:t>A health insurance company often has several plans to choose from. Though the different plans may offer they same types of services, the costs may be different.</a:t>
            </a:r>
          </a:p>
          <a:p>
            <a:r>
              <a:rPr lang="en-US" dirty="0"/>
              <a:t> Costs can include a </a:t>
            </a:r>
            <a:r>
              <a:rPr lang="en-US" b="1" dirty="0"/>
              <a:t>monthly premium</a:t>
            </a:r>
            <a:r>
              <a:rPr lang="en-US" dirty="0"/>
              <a:t> or payment, a </a:t>
            </a:r>
            <a:r>
              <a:rPr lang="en-US" b="1" dirty="0"/>
              <a:t>deductible</a:t>
            </a:r>
            <a:r>
              <a:rPr lang="en-US" dirty="0"/>
              <a:t>, </a:t>
            </a:r>
            <a:r>
              <a:rPr lang="en-US" b="1" dirty="0"/>
              <a:t>copayments,</a:t>
            </a:r>
            <a:r>
              <a:rPr lang="en-US" dirty="0"/>
              <a:t> or </a:t>
            </a:r>
            <a:r>
              <a:rPr lang="en-US" b="1" dirty="0"/>
              <a:t>coinsurance</a:t>
            </a:r>
            <a:r>
              <a:rPr lang="en-US" dirty="0"/>
              <a:t> charge. </a:t>
            </a:r>
          </a:p>
          <a:p>
            <a:r>
              <a:rPr lang="en-US" dirty="0"/>
              <a:t>All these different costs will be determined by the plan you choose. </a:t>
            </a:r>
          </a:p>
          <a:p>
            <a:r>
              <a:rPr lang="en-US" dirty="0"/>
              <a:t>Often the higher the premium the lower the other charges. It is important to </a:t>
            </a:r>
            <a:r>
              <a:rPr lang="en-US" b="1" dirty="0"/>
              <a:t>comparison shop</a:t>
            </a:r>
            <a:r>
              <a:rPr lang="en-US" dirty="0"/>
              <a:t>.</a:t>
            </a:r>
          </a:p>
          <a:p>
            <a:endParaRPr lang="en-US" dirty="0"/>
          </a:p>
        </p:txBody>
      </p:sp>
      <p:pic>
        <p:nvPicPr>
          <p:cNvPr id="4" name="Picture 2" descr="See the source image">
            <a:extLst>
              <a:ext uri="{FF2B5EF4-FFF2-40B4-BE49-F238E27FC236}">
                <a16:creationId xmlns:a16="http://schemas.microsoft.com/office/drawing/2014/main" id="{DE5873BC-482E-02F3-640C-CDE53B388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358" y="2473779"/>
            <a:ext cx="1910442" cy="191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1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BCA6-7687-4B55-A0AF-323A5F1CBE17}"/>
              </a:ext>
            </a:extLst>
          </p:cNvPr>
          <p:cNvSpPr>
            <a:spLocks noGrp="1"/>
          </p:cNvSpPr>
          <p:nvPr>
            <p:ph type="title"/>
          </p:nvPr>
        </p:nvSpPr>
        <p:spPr/>
        <p:txBody>
          <a:bodyPr/>
          <a:lstStyle/>
          <a:p>
            <a:pPr algn="ctr"/>
            <a:r>
              <a:rPr lang="en-US" b="1" dirty="0">
                <a:solidFill>
                  <a:schemeClr val="accent6">
                    <a:lumMod val="50000"/>
                  </a:schemeClr>
                </a:solidFill>
              </a:rPr>
              <a:t>How Do I Use Health Insurance?</a:t>
            </a:r>
            <a:endParaRPr lang="en-US" dirty="0"/>
          </a:p>
        </p:txBody>
      </p:sp>
      <p:sp>
        <p:nvSpPr>
          <p:cNvPr id="3" name="Content Placeholder 2">
            <a:extLst>
              <a:ext uri="{FF2B5EF4-FFF2-40B4-BE49-F238E27FC236}">
                <a16:creationId xmlns:a16="http://schemas.microsoft.com/office/drawing/2014/main" id="{BCD3EDE0-976D-409D-8387-0E0864AE9324}"/>
              </a:ext>
            </a:extLst>
          </p:cNvPr>
          <p:cNvSpPr>
            <a:spLocks noGrp="1"/>
          </p:cNvSpPr>
          <p:nvPr>
            <p:ph idx="1"/>
          </p:nvPr>
        </p:nvSpPr>
        <p:spPr>
          <a:xfrm>
            <a:off x="1036864" y="1690688"/>
            <a:ext cx="6572250" cy="4644798"/>
          </a:xfrm>
        </p:spPr>
        <p:txBody>
          <a:bodyPr>
            <a:normAutofit fontScale="92500" lnSpcReduction="10000"/>
          </a:bodyPr>
          <a:lstStyle/>
          <a:p>
            <a:r>
              <a:rPr lang="en-US" dirty="0"/>
              <a:t>Pay your monthly premium to ensure you have insurance coverage for the health services you use. </a:t>
            </a:r>
          </a:p>
          <a:p>
            <a:r>
              <a:rPr lang="en-US" dirty="0"/>
              <a:t>You will receive a </a:t>
            </a:r>
            <a:r>
              <a:rPr lang="en-US" b="1" dirty="0"/>
              <a:t>health insurance card </a:t>
            </a:r>
            <a:r>
              <a:rPr lang="en-US" dirty="0"/>
              <a:t>and you should carry this with you at all times.</a:t>
            </a:r>
          </a:p>
          <a:p>
            <a:r>
              <a:rPr lang="en-US" dirty="0"/>
              <a:t>Find doctors and health care services that are part of the health insurance plans network. </a:t>
            </a:r>
          </a:p>
          <a:p>
            <a:r>
              <a:rPr lang="en-US" dirty="0"/>
              <a:t>When you need health care services, you will show this card to the health care provider. </a:t>
            </a:r>
          </a:p>
          <a:p>
            <a:r>
              <a:rPr lang="en-US" dirty="0"/>
              <a:t>You may have to pay all the costs  until the deductible is met. This is not the case for prevention services like annual check ups.</a:t>
            </a:r>
          </a:p>
          <a:p>
            <a:r>
              <a:rPr lang="en-US" dirty="0"/>
              <a:t>Pay a copayment amount when you visit the doctor or laboratory.</a:t>
            </a:r>
          </a:p>
          <a:p>
            <a:endParaRPr lang="en-US" dirty="0"/>
          </a:p>
          <a:p>
            <a:endParaRPr lang="en-US" dirty="0"/>
          </a:p>
          <a:p>
            <a:pPr marL="0" indent="0">
              <a:buNone/>
            </a:pPr>
            <a:endParaRPr lang="en-US" dirty="0"/>
          </a:p>
          <a:p>
            <a:endParaRPr lang="en-US" dirty="0"/>
          </a:p>
        </p:txBody>
      </p:sp>
      <p:pic>
        <p:nvPicPr>
          <p:cNvPr id="4" name="Picture 2" descr="See the source image">
            <a:extLst>
              <a:ext uri="{FF2B5EF4-FFF2-40B4-BE49-F238E27FC236}">
                <a16:creationId xmlns:a16="http://schemas.microsoft.com/office/drawing/2014/main" id="{1E204C00-4D58-9AD7-EB9B-A62F33F8A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774" y="2334984"/>
            <a:ext cx="3892731" cy="2432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D006A7-D13F-DF30-1D08-AA2C2339CCC0}"/>
              </a:ext>
            </a:extLst>
          </p:cNvPr>
          <p:cNvSpPr txBox="1"/>
          <p:nvPr/>
        </p:nvSpPr>
        <p:spPr>
          <a:xfrm>
            <a:off x="8661762" y="1828170"/>
            <a:ext cx="3167743" cy="369332"/>
          </a:xfrm>
          <a:prstGeom prst="rect">
            <a:avLst/>
          </a:prstGeom>
          <a:noFill/>
        </p:spPr>
        <p:txBody>
          <a:bodyPr wrap="square" rtlCol="0">
            <a:spAutoFit/>
          </a:bodyPr>
          <a:lstStyle/>
          <a:p>
            <a:pPr algn="ctr"/>
            <a:r>
              <a:rPr lang="en-US" dirty="0"/>
              <a:t>Sample Insurance Card</a:t>
            </a:r>
          </a:p>
        </p:txBody>
      </p:sp>
    </p:spTree>
    <p:extLst>
      <p:ext uri="{BB962C8B-B14F-4D97-AF65-F5344CB8AC3E}">
        <p14:creationId xmlns:p14="http://schemas.microsoft.com/office/powerpoint/2010/main" val="368170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E9F5-BF29-4DF8-927D-9EBA12825C9B}"/>
              </a:ext>
            </a:extLst>
          </p:cNvPr>
          <p:cNvSpPr>
            <a:spLocks noGrp="1"/>
          </p:cNvSpPr>
          <p:nvPr>
            <p:ph type="title"/>
          </p:nvPr>
        </p:nvSpPr>
        <p:spPr/>
        <p:txBody>
          <a:bodyPr/>
          <a:lstStyle/>
          <a:p>
            <a:pPr algn="ctr"/>
            <a:r>
              <a:rPr lang="en-US" b="1" dirty="0">
                <a:solidFill>
                  <a:schemeClr val="accent6">
                    <a:lumMod val="50000"/>
                  </a:schemeClr>
                </a:solidFill>
              </a:rPr>
              <a:t>How Does Health Insurance Work?</a:t>
            </a:r>
            <a:endParaRPr lang="en-US" dirty="0"/>
          </a:p>
        </p:txBody>
      </p:sp>
      <p:sp>
        <p:nvSpPr>
          <p:cNvPr id="3" name="Content Placeholder 2">
            <a:extLst>
              <a:ext uri="{FF2B5EF4-FFF2-40B4-BE49-F238E27FC236}">
                <a16:creationId xmlns:a16="http://schemas.microsoft.com/office/drawing/2014/main" id="{0A67C33A-D785-4B39-BA0F-F8F47C13664D}"/>
              </a:ext>
            </a:extLst>
          </p:cNvPr>
          <p:cNvSpPr>
            <a:spLocks noGrp="1"/>
          </p:cNvSpPr>
          <p:nvPr>
            <p:ph idx="1"/>
          </p:nvPr>
        </p:nvSpPr>
        <p:spPr/>
        <p:txBody>
          <a:bodyPr/>
          <a:lstStyle/>
          <a:p>
            <a:r>
              <a:rPr lang="en-US" dirty="0"/>
              <a:t> After your visit is over, the </a:t>
            </a:r>
            <a:r>
              <a:rPr lang="en-US" b="1" dirty="0"/>
              <a:t>health care provider</a:t>
            </a:r>
            <a:r>
              <a:rPr lang="en-US" dirty="0"/>
              <a:t> will send Information to the health insurance company about the services, the cost, and how much you paid them as a copayment. </a:t>
            </a:r>
          </a:p>
          <a:p>
            <a:r>
              <a:rPr lang="en-US" dirty="0"/>
              <a:t>The health insurance company will pay the health care provider the rest of what is owed to the provider. </a:t>
            </a:r>
          </a:p>
          <a:p>
            <a:r>
              <a:rPr lang="en-US" dirty="0"/>
              <a:t>If you went to a health care provider who was not part of the health insurance company’s </a:t>
            </a:r>
            <a:r>
              <a:rPr lang="en-US" b="1" dirty="0"/>
              <a:t>network</a:t>
            </a:r>
            <a:r>
              <a:rPr lang="en-US" dirty="0"/>
              <a:t>, there might be additional charges that the health insurance company did not cover, and the health care provider might bill you. For this reason, it is essential to see health care providers who are in your network.</a:t>
            </a:r>
          </a:p>
          <a:p>
            <a:endParaRPr lang="en-US" dirty="0"/>
          </a:p>
        </p:txBody>
      </p:sp>
    </p:spTree>
    <p:extLst>
      <p:ext uri="{BB962C8B-B14F-4D97-AF65-F5344CB8AC3E}">
        <p14:creationId xmlns:p14="http://schemas.microsoft.com/office/powerpoint/2010/main" val="147365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BCA6-7687-4B55-A0AF-323A5F1CBE17}"/>
              </a:ext>
            </a:extLst>
          </p:cNvPr>
          <p:cNvSpPr>
            <a:spLocks noGrp="1"/>
          </p:cNvSpPr>
          <p:nvPr>
            <p:ph type="title"/>
          </p:nvPr>
        </p:nvSpPr>
        <p:spPr/>
        <p:txBody>
          <a:bodyPr/>
          <a:lstStyle/>
          <a:p>
            <a:pPr algn="ctr"/>
            <a:r>
              <a:rPr lang="en-US" b="1" dirty="0">
                <a:solidFill>
                  <a:schemeClr val="accent6">
                    <a:lumMod val="50000"/>
                  </a:schemeClr>
                </a:solidFill>
              </a:rPr>
              <a:t>How Do I Use Health Insurance?</a:t>
            </a:r>
            <a:endParaRPr lang="en-US" dirty="0"/>
          </a:p>
        </p:txBody>
      </p:sp>
      <p:sp>
        <p:nvSpPr>
          <p:cNvPr id="3" name="Content Placeholder 2">
            <a:extLst>
              <a:ext uri="{FF2B5EF4-FFF2-40B4-BE49-F238E27FC236}">
                <a16:creationId xmlns:a16="http://schemas.microsoft.com/office/drawing/2014/main" id="{BCD3EDE0-976D-409D-8387-0E0864AE9324}"/>
              </a:ext>
            </a:extLst>
          </p:cNvPr>
          <p:cNvSpPr>
            <a:spLocks noGrp="1"/>
          </p:cNvSpPr>
          <p:nvPr>
            <p:ph idx="1"/>
          </p:nvPr>
        </p:nvSpPr>
        <p:spPr>
          <a:xfrm>
            <a:off x="1200150" y="1825625"/>
            <a:ext cx="6931479" cy="4362904"/>
          </a:xfrm>
        </p:spPr>
        <p:txBody>
          <a:bodyPr>
            <a:normAutofit/>
          </a:bodyPr>
          <a:lstStyle/>
          <a:p>
            <a:r>
              <a:rPr lang="en-US" dirty="0"/>
              <a:t>After the health insurance company pays the health care provider, you will receive a document to explain what the health insurance company paid. This is called an </a:t>
            </a:r>
            <a:r>
              <a:rPr lang="en-US" b="1" dirty="0"/>
              <a:t>Explanation of Benefits </a:t>
            </a:r>
            <a:r>
              <a:rPr lang="en-US" dirty="0"/>
              <a:t>document.</a:t>
            </a:r>
          </a:p>
          <a:p>
            <a:r>
              <a:rPr lang="en-US" dirty="0"/>
              <a:t>You will want to review Explanation of Benefits documents to ensure the services you used, and the fees are correct. </a:t>
            </a:r>
          </a:p>
          <a:p>
            <a:r>
              <a:rPr lang="en-US" dirty="0"/>
              <a:t>If they are not, visit with your health care provider or health insurance company to find out why there are differences.</a:t>
            </a:r>
          </a:p>
          <a:p>
            <a:pPr marL="0" indent="0">
              <a:buNone/>
            </a:pPr>
            <a:endParaRPr lang="en-US" dirty="0"/>
          </a:p>
          <a:p>
            <a:endParaRPr lang="en-US" dirty="0"/>
          </a:p>
        </p:txBody>
      </p:sp>
      <p:pic>
        <p:nvPicPr>
          <p:cNvPr id="3076" name="Picture 4" descr="See the source image">
            <a:extLst>
              <a:ext uri="{FF2B5EF4-FFF2-40B4-BE49-F238E27FC236}">
                <a16:creationId xmlns:a16="http://schemas.microsoft.com/office/drawing/2014/main" id="{150CCF25-0493-9E23-82AC-7A65C4B88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445" y="1605641"/>
            <a:ext cx="3483849"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2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DD22-79E3-4125-9371-244F86FA1492}"/>
              </a:ext>
            </a:extLst>
          </p:cNvPr>
          <p:cNvSpPr>
            <a:spLocks noGrp="1"/>
          </p:cNvSpPr>
          <p:nvPr>
            <p:ph type="title"/>
          </p:nvPr>
        </p:nvSpPr>
        <p:spPr/>
        <p:txBody>
          <a:bodyPr/>
          <a:lstStyle/>
          <a:p>
            <a:pPr algn="ctr"/>
            <a:r>
              <a:rPr lang="en-US" b="1" dirty="0">
                <a:solidFill>
                  <a:schemeClr val="accent6">
                    <a:lumMod val="50000"/>
                  </a:schemeClr>
                </a:solidFill>
              </a:rPr>
              <a:t>How Do I Use Health Insurance?</a:t>
            </a:r>
            <a:endParaRPr lang="en-US" dirty="0"/>
          </a:p>
        </p:txBody>
      </p:sp>
      <p:sp>
        <p:nvSpPr>
          <p:cNvPr id="3" name="Content Placeholder 2">
            <a:extLst>
              <a:ext uri="{FF2B5EF4-FFF2-40B4-BE49-F238E27FC236}">
                <a16:creationId xmlns:a16="http://schemas.microsoft.com/office/drawing/2014/main" id="{C3A589A3-46D3-4928-8B2C-6AA6FC044D5F}"/>
              </a:ext>
            </a:extLst>
          </p:cNvPr>
          <p:cNvSpPr>
            <a:spLocks noGrp="1"/>
          </p:cNvSpPr>
          <p:nvPr>
            <p:ph idx="1"/>
          </p:nvPr>
        </p:nvSpPr>
        <p:spPr>
          <a:xfrm>
            <a:off x="1559378" y="1482725"/>
            <a:ext cx="7094765" cy="3562804"/>
          </a:xfrm>
        </p:spPr>
        <p:txBody>
          <a:bodyPr/>
          <a:lstStyle/>
          <a:p>
            <a:endParaRPr lang="en-US" dirty="0"/>
          </a:p>
          <a:p>
            <a:r>
              <a:rPr lang="en-US" dirty="0"/>
              <a:t>Sometimes, healthcare services don’t require a </a:t>
            </a:r>
            <a:r>
              <a:rPr lang="en-US" b="1" dirty="0"/>
              <a:t>copayment</a:t>
            </a:r>
            <a:r>
              <a:rPr lang="en-US" dirty="0"/>
              <a:t> but instead require you to pay </a:t>
            </a:r>
            <a:r>
              <a:rPr lang="en-US" b="1" dirty="0"/>
              <a:t>coinsurance</a:t>
            </a:r>
            <a:r>
              <a:rPr lang="en-US" dirty="0"/>
              <a:t> or a percentage of the bill. </a:t>
            </a:r>
          </a:p>
          <a:p>
            <a:endParaRPr lang="en-US" dirty="0"/>
          </a:p>
          <a:p>
            <a:r>
              <a:rPr lang="en-US" dirty="0"/>
              <a:t>For example, if the total cost of the services is $100 and the </a:t>
            </a:r>
            <a:r>
              <a:rPr lang="en-US" b="1" dirty="0"/>
              <a:t>coinsurance</a:t>
            </a:r>
            <a:r>
              <a:rPr lang="en-US" dirty="0"/>
              <a:t> amount is 15%, then you owe the </a:t>
            </a:r>
            <a:r>
              <a:rPr lang="en-US" b="1" dirty="0"/>
              <a:t>health care provider</a:t>
            </a:r>
            <a:r>
              <a:rPr lang="en-US" dirty="0"/>
              <a:t> $15 while the health insurance company would pay $85.</a:t>
            </a:r>
          </a:p>
          <a:p>
            <a:endParaRPr lang="en-US" dirty="0"/>
          </a:p>
          <a:p>
            <a:endParaRPr lang="en-US" dirty="0"/>
          </a:p>
        </p:txBody>
      </p:sp>
      <p:pic>
        <p:nvPicPr>
          <p:cNvPr id="3074" name="Picture 2" descr="See the source image">
            <a:extLst>
              <a:ext uri="{FF2B5EF4-FFF2-40B4-BE49-F238E27FC236}">
                <a16:creationId xmlns:a16="http://schemas.microsoft.com/office/drawing/2014/main" id="{350F1D79-1CDD-2CC4-1930-8A947B15F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164" y="1788660"/>
            <a:ext cx="36004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9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63F8-CDD2-4FCE-9D67-3781A099B412}"/>
              </a:ext>
            </a:extLst>
          </p:cNvPr>
          <p:cNvSpPr>
            <a:spLocks noGrp="1"/>
          </p:cNvSpPr>
          <p:nvPr>
            <p:ph type="title"/>
          </p:nvPr>
        </p:nvSpPr>
        <p:spPr/>
        <p:txBody>
          <a:bodyPr/>
          <a:lstStyle/>
          <a:p>
            <a:pPr algn="ctr"/>
            <a:r>
              <a:rPr lang="en-US" b="1" dirty="0">
                <a:solidFill>
                  <a:schemeClr val="accent6">
                    <a:lumMod val="50000"/>
                  </a:schemeClr>
                </a:solidFill>
              </a:rPr>
              <a:t>Meet Dani - A Case Study</a:t>
            </a:r>
          </a:p>
        </p:txBody>
      </p:sp>
      <p:sp>
        <p:nvSpPr>
          <p:cNvPr id="3" name="Content Placeholder 2">
            <a:extLst>
              <a:ext uri="{FF2B5EF4-FFF2-40B4-BE49-F238E27FC236}">
                <a16:creationId xmlns:a16="http://schemas.microsoft.com/office/drawing/2014/main" id="{B2D900BF-A398-46A6-AAF6-65CEA2FA2F4C}"/>
              </a:ext>
            </a:extLst>
          </p:cNvPr>
          <p:cNvSpPr>
            <a:spLocks noGrp="1"/>
          </p:cNvSpPr>
          <p:nvPr>
            <p:ph idx="1"/>
          </p:nvPr>
        </p:nvSpPr>
        <p:spPr>
          <a:xfrm>
            <a:off x="1200150" y="1825625"/>
            <a:ext cx="10153650" cy="4542518"/>
          </a:xfrm>
        </p:spPr>
        <p:txBody>
          <a:bodyPr>
            <a:normAutofit lnSpcReduction="10000"/>
          </a:bodyPr>
          <a:lstStyle/>
          <a:p>
            <a:r>
              <a:rPr lang="en-US" dirty="0"/>
              <a:t>Dani earns $15.00 per hour and works 60 hours each week, and lives in the U.S all year. </a:t>
            </a:r>
          </a:p>
          <a:p>
            <a:r>
              <a:rPr lang="en-US" dirty="0"/>
              <a:t>Dani is married with three children and does not earn money from other jobs. Dani’s annual gross income is $46,800. </a:t>
            </a:r>
          </a:p>
          <a:p>
            <a:r>
              <a:rPr lang="en-US" dirty="0"/>
              <a:t>One day Dani was in an accident in town and broke an arm. He was not working at the time.</a:t>
            </a:r>
          </a:p>
          <a:p>
            <a:r>
              <a:rPr lang="en-US" dirty="0"/>
              <a:t>To address this injury, Dani went to the local Federally Qualified Health Center where an X-ray was taken, surgery was conducted, anesthesia was used during the surgery, a cast was used to stabilize the arm after the surgery, pain drugs were provided and 2 follow up visits were attended to check on the surgery and remove the cast. </a:t>
            </a:r>
          </a:p>
          <a:p>
            <a:r>
              <a:rPr lang="en-US" b="1" dirty="0"/>
              <a:t>Without</a:t>
            </a:r>
            <a:r>
              <a:rPr lang="en-US" dirty="0"/>
              <a:t> insurance or any assistance from the Health Center, the total cost of this one event was $</a:t>
            </a:r>
            <a:r>
              <a:rPr lang="en-US" b="1" dirty="0"/>
              <a:t>9,352. </a:t>
            </a:r>
          </a:p>
          <a:p>
            <a:endParaRPr lang="en-US" dirty="0"/>
          </a:p>
        </p:txBody>
      </p:sp>
    </p:spTree>
    <p:extLst>
      <p:ext uri="{BB962C8B-B14F-4D97-AF65-F5344CB8AC3E}">
        <p14:creationId xmlns:p14="http://schemas.microsoft.com/office/powerpoint/2010/main" val="314970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63F8-CDD2-4FCE-9D67-3781A099B412}"/>
              </a:ext>
            </a:extLst>
          </p:cNvPr>
          <p:cNvSpPr>
            <a:spLocks noGrp="1"/>
          </p:cNvSpPr>
          <p:nvPr>
            <p:ph type="title"/>
          </p:nvPr>
        </p:nvSpPr>
        <p:spPr/>
        <p:txBody>
          <a:bodyPr/>
          <a:lstStyle/>
          <a:p>
            <a:pPr algn="ctr"/>
            <a:r>
              <a:rPr lang="en-US" b="1" dirty="0">
                <a:solidFill>
                  <a:schemeClr val="accent6">
                    <a:lumMod val="50000"/>
                  </a:schemeClr>
                </a:solidFill>
              </a:rPr>
              <a:t>Meet Dani - A Case Study</a:t>
            </a:r>
          </a:p>
        </p:txBody>
      </p:sp>
      <p:sp>
        <p:nvSpPr>
          <p:cNvPr id="3" name="Content Placeholder 2">
            <a:extLst>
              <a:ext uri="{FF2B5EF4-FFF2-40B4-BE49-F238E27FC236}">
                <a16:creationId xmlns:a16="http://schemas.microsoft.com/office/drawing/2014/main" id="{B2D900BF-A398-46A6-AAF6-65CEA2FA2F4C}"/>
              </a:ext>
            </a:extLst>
          </p:cNvPr>
          <p:cNvSpPr>
            <a:spLocks noGrp="1"/>
          </p:cNvSpPr>
          <p:nvPr>
            <p:ph idx="1"/>
          </p:nvPr>
        </p:nvSpPr>
        <p:spPr>
          <a:xfrm>
            <a:off x="1200150" y="1594338"/>
            <a:ext cx="10153650" cy="4582625"/>
          </a:xfrm>
        </p:spPr>
        <p:txBody>
          <a:bodyPr>
            <a:normAutofit/>
          </a:bodyPr>
          <a:lstStyle/>
          <a:p>
            <a:pPr marL="0" indent="0">
              <a:buNone/>
            </a:pPr>
            <a:r>
              <a:rPr lang="en-US" dirty="0"/>
              <a:t>Scenario 1 – </a:t>
            </a:r>
          </a:p>
          <a:p>
            <a:r>
              <a:rPr lang="en-US" dirty="0"/>
              <a:t>Working with the Federally Qualified Health Center, Dani provided the required documentation proving income, family size, and address. </a:t>
            </a:r>
          </a:p>
          <a:p>
            <a:r>
              <a:rPr lang="en-US" dirty="0"/>
              <a:t>Using the </a:t>
            </a:r>
            <a:r>
              <a:rPr lang="en-US" b="1" dirty="0"/>
              <a:t>sliding scale </a:t>
            </a:r>
            <a:r>
              <a:rPr lang="en-US" dirty="0"/>
              <a:t>fee formula, the billing department concluded that Dani would be required to pay  $20 for each visit (3 x $20= $60) and 30% of the total bill (.30 x $9,352 = $2,805)  for a </a:t>
            </a:r>
            <a:r>
              <a:rPr lang="en-US" b="1" dirty="0"/>
              <a:t>total of  $2,865</a:t>
            </a:r>
            <a:r>
              <a:rPr lang="en-US" dirty="0"/>
              <a:t>.  </a:t>
            </a:r>
          </a:p>
          <a:p>
            <a:r>
              <a:rPr lang="en-US" dirty="0"/>
              <a:t>The Health Center worked with Dani to develop a payment plan of $150/ month for about 19 months.</a:t>
            </a:r>
          </a:p>
          <a:p>
            <a:endParaRPr lang="en-US" dirty="0"/>
          </a:p>
          <a:p>
            <a:endParaRPr lang="en-US" dirty="0"/>
          </a:p>
        </p:txBody>
      </p:sp>
    </p:spTree>
    <p:extLst>
      <p:ext uri="{BB962C8B-B14F-4D97-AF65-F5344CB8AC3E}">
        <p14:creationId xmlns:p14="http://schemas.microsoft.com/office/powerpoint/2010/main" val="178080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63F8-CDD2-4FCE-9D67-3781A099B412}"/>
              </a:ext>
            </a:extLst>
          </p:cNvPr>
          <p:cNvSpPr>
            <a:spLocks noGrp="1"/>
          </p:cNvSpPr>
          <p:nvPr>
            <p:ph type="title"/>
          </p:nvPr>
        </p:nvSpPr>
        <p:spPr/>
        <p:txBody>
          <a:bodyPr/>
          <a:lstStyle/>
          <a:p>
            <a:pPr algn="ctr"/>
            <a:r>
              <a:rPr lang="en-US" b="1" dirty="0">
                <a:solidFill>
                  <a:schemeClr val="accent6">
                    <a:lumMod val="50000"/>
                  </a:schemeClr>
                </a:solidFill>
              </a:rPr>
              <a:t>Meet Dani - A Case Study</a:t>
            </a:r>
          </a:p>
        </p:txBody>
      </p:sp>
      <p:sp>
        <p:nvSpPr>
          <p:cNvPr id="3" name="Content Placeholder 2">
            <a:extLst>
              <a:ext uri="{FF2B5EF4-FFF2-40B4-BE49-F238E27FC236}">
                <a16:creationId xmlns:a16="http://schemas.microsoft.com/office/drawing/2014/main" id="{B2D900BF-A398-46A6-AAF6-65CEA2FA2F4C}"/>
              </a:ext>
            </a:extLst>
          </p:cNvPr>
          <p:cNvSpPr>
            <a:spLocks noGrp="1"/>
          </p:cNvSpPr>
          <p:nvPr>
            <p:ph idx="1"/>
          </p:nvPr>
        </p:nvSpPr>
        <p:spPr>
          <a:xfrm>
            <a:off x="1322614" y="1359877"/>
            <a:ext cx="10031186" cy="5132998"/>
          </a:xfrm>
        </p:spPr>
        <p:txBody>
          <a:bodyPr>
            <a:normAutofit fontScale="92500" lnSpcReduction="10000"/>
          </a:bodyPr>
          <a:lstStyle/>
          <a:p>
            <a:pPr marL="0" indent="0">
              <a:buNone/>
            </a:pPr>
            <a:r>
              <a:rPr lang="en-US" dirty="0"/>
              <a:t>Scenario 2 –</a:t>
            </a:r>
          </a:p>
          <a:p>
            <a:r>
              <a:rPr lang="en-US" dirty="0"/>
              <a:t>Health Insurance Marketplace – For a family of 5 for a mid-ranged (Silver Plan), the cost per month would be $1500/month for all family members. </a:t>
            </a:r>
          </a:p>
          <a:p>
            <a:r>
              <a:rPr lang="en-US" dirty="0"/>
              <a:t>But based on the income, family size and residence location information, the income is equal to 151% of the poverty level. This level is used to determine how much </a:t>
            </a:r>
            <a:r>
              <a:rPr lang="en-US" b="1" dirty="0"/>
              <a:t>subsidy</a:t>
            </a:r>
            <a:r>
              <a:rPr lang="en-US" dirty="0"/>
              <a:t> you will receive. </a:t>
            </a:r>
          </a:p>
          <a:p>
            <a:r>
              <a:rPr lang="en-US" dirty="0"/>
              <a:t>This means Dani is eligible for financial help through the Health Insurance Marketplace. </a:t>
            </a:r>
          </a:p>
          <a:p>
            <a:r>
              <a:rPr lang="en-US" dirty="0"/>
              <a:t>An estimate of their cost for coverage and amount of financial help in 2022 would be estimated to be $1,479 per month ($17,754 per year) as a premium tax credit. This covers almost 100% of the monthly premium costs and means the actual cost could be $1/month for a total of $14/year, depending on the chosen Silver plan. </a:t>
            </a:r>
          </a:p>
          <a:p>
            <a:r>
              <a:rPr lang="en-US" dirty="0"/>
              <a:t>Total out-of-pocket costs would be limited to $5,800 in 2022. There would be a deductible of $1500 to be paid and copayments for the three visits to the health care services. </a:t>
            </a:r>
          </a:p>
          <a:p>
            <a:endParaRPr lang="en-US" dirty="0"/>
          </a:p>
        </p:txBody>
      </p:sp>
    </p:spTree>
    <p:extLst>
      <p:ext uri="{BB962C8B-B14F-4D97-AF65-F5344CB8AC3E}">
        <p14:creationId xmlns:p14="http://schemas.microsoft.com/office/powerpoint/2010/main" val="83690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2F88-D120-4F7E-8C8E-03FF7A4D6D27}"/>
              </a:ext>
            </a:extLst>
          </p:cNvPr>
          <p:cNvSpPr>
            <a:spLocks noGrp="1"/>
          </p:cNvSpPr>
          <p:nvPr>
            <p:ph type="title"/>
          </p:nvPr>
        </p:nvSpPr>
        <p:spPr/>
        <p:txBody>
          <a:bodyPr/>
          <a:lstStyle/>
          <a:p>
            <a:pPr algn="ctr"/>
            <a:r>
              <a:rPr lang="en-US" b="1" dirty="0">
                <a:solidFill>
                  <a:schemeClr val="accent6">
                    <a:lumMod val="50000"/>
                  </a:schemeClr>
                </a:solidFill>
              </a:rPr>
              <a:t>Meet Dani - A Case Study</a:t>
            </a:r>
            <a:endParaRPr lang="en-US" dirty="0"/>
          </a:p>
        </p:txBody>
      </p:sp>
      <p:sp>
        <p:nvSpPr>
          <p:cNvPr id="3" name="Content Placeholder 2">
            <a:extLst>
              <a:ext uri="{FF2B5EF4-FFF2-40B4-BE49-F238E27FC236}">
                <a16:creationId xmlns:a16="http://schemas.microsoft.com/office/drawing/2014/main" id="{F217C829-FF3E-4B52-889E-5199A6FA5DAA}"/>
              </a:ext>
            </a:extLst>
          </p:cNvPr>
          <p:cNvSpPr>
            <a:spLocks noGrp="1"/>
          </p:cNvSpPr>
          <p:nvPr>
            <p:ph idx="1"/>
          </p:nvPr>
        </p:nvSpPr>
        <p:spPr/>
        <p:txBody>
          <a:bodyPr>
            <a:normAutofit/>
          </a:bodyPr>
          <a:lstStyle/>
          <a:p>
            <a:pPr marL="0" indent="0">
              <a:buNone/>
            </a:pPr>
            <a:r>
              <a:rPr lang="en-US" dirty="0"/>
              <a:t>Scenario 2 continued</a:t>
            </a:r>
          </a:p>
          <a:p>
            <a:r>
              <a:rPr lang="en-US" dirty="0"/>
              <a:t>In the case of this accident, the total cost would be $14/year for the health insurance premium + $1500 deductible + 3 x $25/visit deductible for a total of $14 + $1500 + 75 = $1,589. </a:t>
            </a:r>
          </a:p>
          <a:p>
            <a:endParaRPr lang="en-US" dirty="0"/>
          </a:p>
          <a:p>
            <a:r>
              <a:rPr lang="en-US" dirty="0"/>
              <a:t>After talking with the health care center, a payment plan of $150/month was developed for 11 months.</a:t>
            </a:r>
          </a:p>
          <a:p>
            <a:endParaRPr lang="en-US" dirty="0"/>
          </a:p>
          <a:p>
            <a:r>
              <a:rPr lang="en-US" dirty="0"/>
              <a:t>The added benefit of this scenario is that the whole family will be covered by health insurance for any future preventative doctor visits, sickness, or illness.  </a:t>
            </a:r>
          </a:p>
          <a:p>
            <a:endParaRPr lang="en-US" dirty="0"/>
          </a:p>
          <a:p>
            <a:endParaRPr lang="en-US" dirty="0"/>
          </a:p>
        </p:txBody>
      </p:sp>
    </p:spTree>
    <p:extLst>
      <p:ext uri="{BB962C8B-B14F-4D97-AF65-F5344CB8AC3E}">
        <p14:creationId xmlns:p14="http://schemas.microsoft.com/office/powerpoint/2010/main" val="115795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D4B7A-7B61-D3E3-0060-31D3459398D3}"/>
              </a:ext>
            </a:extLst>
          </p:cNvPr>
          <p:cNvSpPr>
            <a:spLocks noGrp="1"/>
          </p:cNvSpPr>
          <p:nvPr>
            <p:ph idx="1"/>
          </p:nvPr>
        </p:nvSpPr>
        <p:spPr>
          <a:xfrm>
            <a:off x="1630048" y="2213315"/>
            <a:ext cx="5483021" cy="3110367"/>
          </a:xfrm>
        </p:spPr>
        <p:txBody>
          <a:bodyPr/>
          <a:lstStyle/>
          <a:p>
            <a:r>
              <a:rPr lang="en-US" dirty="0"/>
              <a:t>A Doctor’s Office</a:t>
            </a:r>
          </a:p>
          <a:p>
            <a:r>
              <a:rPr lang="en-US" dirty="0"/>
              <a:t>A Specialist’s Office</a:t>
            </a:r>
          </a:p>
          <a:p>
            <a:r>
              <a:rPr lang="en-US" dirty="0"/>
              <a:t>Laboratories </a:t>
            </a:r>
          </a:p>
          <a:p>
            <a:r>
              <a:rPr lang="en-US" dirty="0"/>
              <a:t>Urgent Care Clinics</a:t>
            </a:r>
          </a:p>
          <a:p>
            <a:r>
              <a:rPr lang="en-US" dirty="0"/>
              <a:t>Hospital</a:t>
            </a:r>
          </a:p>
          <a:p>
            <a:r>
              <a:rPr lang="en-US" dirty="0"/>
              <a:t>Emergency Services at a Hospital</a:t>
            </a:r>
          </a:p>
        </p:txBody>
      </p:sp>
      <p:sp>
        <p:nvSpPr>
          <p:cNvPr id="4" name="Title 1">
            <a:extLst>
              <a:ext uri="{FF2B5EF4-FFF2-40B4-BE49-F238E27FC236}">
                <a16:creationId xmlns:a16="http://schemas.microsoft.com/office/drawing/2014/main" id="{AB2489CD-5D86-FD31-713B-FD4581A49478}"/>
              </a:ext>
            </a:extLst>
          </p:cNvPr>
          <p:cNvSpPr txBox="1">
            <a:spLocks/>
          </p:cNvSpPr>
          <p:nvPr/>
        </p:nvSpPr>
        <p:spPr>
          <a:xfrm>
            <a:off x="1019175" y="323396"/>
            <a:ext cx="10515600" cy="1502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baseline="0">
                <a:solidFill>
                  <a:schemeClr val="accent6">
                    <a:lumMod val="50000"/>
                  </a:schemeClr>
                </a:solidFill>
                <a:latin typeface="+mj-lt"/>
                <a:ea typeface="+mj-ea"/>
                <a:cs typeface="+mj-cs"/>
              </a:defRPr>
            </a:lvl1pPr>
          </a:lstStyle>
          <a:p>
            <a:pPr algn="ctr">
              <a:spcAft>
                <a:spcPts val="400"/>
              </a:spcAft>
            </a:pPr>
            <a:r>
              <a:rPr lang="en-US" dirty="0"/>
              <a:t>Taking Care Of Yourself is Important!</a:t>
            </a:r>
            <a:br>
              <a:rPr lang="en-US" dirty="0"/>
            </a:br>
            <a:r>
              <a:rPr lang="en-US" dirty="0"/>
              <a:t>Where Can I Go for Medical Treatment?</a:t>
            </a:r>
          </a:p>
        </p:txBody>
      </p:sp>
      <p:pic>
        <p:nvPicPr>
          <p:cNvPr id="1026" name="Picture 2" descr="See the source image">
            <a:extLst>
              <a:ext uri="{FF2B5EF4-FFF2-40B4-BE49-F238E27FC236}">
                <a16:creationId xmlns:a16="http://schemas.microsoft.com/office/drawing/2014/main" id="{0F6261CF-AD26-21B7-8AFC-089DEEBCD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691" y="2213315"/>
            <a:ext cx="4324438" cy="243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6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DECD-8857-391A-C1CE-F6A32D8B31B7}"/>
              </a:ext>
            </a:extLst>
          </p:cNvPr>
          <p:cNvSpPr>
            <a:spLocks noGrp="1"/>
          </p:cNvSpPr>
          <p:nvPr>
            <p:ph type="title"/>
          </p:nvPr>
        </p:nvSpPr>
        <p:spPr/>
        <p:txBody>
          <a:bodyPr/>
          <a:lstStyle/>
          <a:p>
            <a:r>
              <a:rPr lang="en-US" dirty="0"/>
              <a:t>Which Scenario Would You Choose?</a:t>
            </a:r>
          </a:p>
        </p:txBody>
      </p:sp>
      <p:sp>
        <p:nvSpPr>
          <p:cNvPr id="3" name="Content Placeholder 2">
            <a:extLst>
              <a:ext uri="{FF2B5EF4-FFF2-40B4-BE49-F238E27FC236}">
                <a16:creationId xmlns:a16="http://schemas.microsoft.com/office/drawing/2014/main" id="{98D01813-4CD3-4366-432C-6B4C1D06454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2451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132E-A309-A254-862A-BF565AA70510}"/>
              </a:ext>
            </a:extLst>
          </p:cNvPr>
          <p:cNvSpPr>
            <a:spLocks noGrp="1"/>
          </p:cNvSpPr>
          <p:nvPr>
            <p:ph type="title"/>
          </p:nvPr>
        </p:nvSpPr>
        <p:spPr>
          <a:xfrm>
            <a:off x="1456842" y="365125"/>
            <a:ext cx="9896958" cy="1325563"/>
          </a:xfrm>
        </p:spPr>
        <p:txBody>
          <a:bodyPr/>
          <a:lstStyle/>
          <a:p>
            <a:r>
              <a:rPr lang="en-US" dirty="0"/>
              <a:t>Resources</a:t>
            </a:r>
          </a:p>
        </p:txBody>
      </p:sp>
      <p:sp>
        <p:nvSpPr>
          <p:cNvPr id="3" name="Content Placeholder 2">
            <a:extLst>
              <a:ext uri="{FF2B5EF4-FFF2-40B4-BE49-F238E27FC236}">
                <a16:creationId xmlns:a16="http://schemas.microsoft.com/office/drawing/2014/main" id="{EEC7E712-56A9-B40A-45C5-95C0E46C1831}"/>
              </a:ext>
            </a:extLst>
          </p:cNvPr>
          <p:cNvSpPr>
            <a:spLocks noGrp="1"/>
          </p:cNvSpPr>
          <p:nvPr>
            <p:ph idx="1"/>
          </p:nvPr>
        </p:nvSpPr>
        <p:spPr>
          <a:xfrm>
            <a:off x="1456842" y="1306286"/>
            <a:ext cx="9896958" cy="4870677"/>
          </a:xfrm>
        </p:spPr>
        <p:txBody>
          <a:bodyPr>
            <a:normAutofit fontScale="92500" lnSpcReduction="20000"/>
          </a:bodyPr>
          <a:lstStyle/>
          <a:p>
            <a:r>
              <a:rPr lang="en-US" dirty="0"/>
              <a:t>HealthCare.gov – the federal government website that provides unbiased information about health care coverage and the health insurance marketplace. Beware of imitators who want to sell you insurance!!!    </a:t>
            </a:r>
            <a:r>
              <a:rPr lang="en-US" dirty="0">
                <a:hlinkClick r:id="rId3"/>
              </a:rPr>
              <a:t>https://www.healthcare.gov/</a:t>
            </a:r>
            <a:endParaRPr lang="en-US" dirty="0"/>
          </a:p>
          <a:p>
            <a:endParaRPr lang="en-US" dirty="0"/>
          </a:p>
          <a:p>
            <a:r>
              <a:rPr lang="en-US" dirty="0"/>
              <a:t>Find a federally qualified health care center here: </a:t>
            </a:r>
            <a:r>
              <a:rPr lang="en-US" dirty="0">
                <a:hlinkClick r:id="rId4"/>
              </a:rPr>
              <a:t>https://findahealthcenter.hrsa.gov/</a:t>
            </a:r>
            <a:endParaRPr lang="en-US" dirty="0"/>
          </a:p>
          <a:p>
            <a:endParaRPr lang="en-US" dirty="0"/>
          </a:p>
          <a:p>
            <a:r>
              <a:rPr lang="en-US" dirty="0"/>
              <a:t>Health Insurance 4 U – a free University of Delaware Cooperative Extension self study on health insurance and the marketplace. It can be found here:  </a:t>
            </a:r>
            <a:r>
              <a:rPr lang="en-US" dirty="0">
                <a:hlinkClick r:id="rId5"/>
              </a:rPr>
              <a:t>https://www.udel.edu/academics/colleges/canr/cooperative-extension/nutrition-wellness/health-insurance/health-insurance-4-u/</a:t>
            </a:r>
            <a:endParaRPr lang="en-US" dirty="0"/>
          </a:p>
          <a:p>
            <a:endParaRPr lang="en-US" dirty="0"/>
          </a:p>
          <a:p>
            <a:r>
              <a:rPr lang="en-US" dirty="0"/>
              <a:t>University of Maryland Extension Health Insurance Literacy Initiative – educator and consumer resources about health insurance. Found here: </a:t>
            </a:r>
            <a:r>
              <a:rPr lang="en-US" dirty="0">
                <a:hlinkClick r:id="rId6"/>
              </a:rPr>
              <a:t>https://extension.umd.edu/programs/family-consumer-sciences/health-insurance-literacy</a:t>
            </a:r>
            <a:endParaRPr lang="en-US" dirty="0"/>
          </a:p>
          <a:p>
            <a:endParaRPr lang="en-US" dirty="0"/>
          </a:p>
          <a:p>
            <a:endParaRPr lang="en-US" dirty="0"/>
          </a:p>
          <a:p>
            <a:endParaRPr lang="en-US" dirty="0"/>
          </a:p>
          <a:p>
            <a:endParaRPr lang="en-US" u="sng" dirty="0"/>
          </a:p>
          <a:p>
            <a:endParaRPr lang="en-US" dirty="0"/>
          </a:p>
          <a:p>
            <a:endParaRPr lang="en-US" dirty="0"/>
          </a:p>
          <a:p>
            <a:endParaRPr lang="en-US" dirty="0"/>
          </a:p>
        </p:txBody>
      </p:sp>
    </p:spTree>
    <p:extLst>
      <p:ext uri="{BB962C8B-B14F-4D97-AF65-F5344CB8AC3E}">
        <p14:creationId xmlns:p14="http://schemas.microsoft.com/office/powerpoint/2010/main" val="340320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F5CC-E7B9-0583-EB84-922E121F3F99}"/>
              </a:ext>
            </a:extLst>
          </p:cNvPr>
          <p:cNvSpPr>
            <a:spLocks noGrp="1"/>
          </p:cNvSpPr>
          <p:nvPr>
            <p:ph type="title"/>
          </p:nvPr>
        </p:nvSpPr>
        <p:spPr>
          <a:xfrm>
            <a:off x="1362634" y="365125"/>
            <a:ext cx="9991166" cy="1325563"/>
          </a:xfrm>
        </p:spPr>
        <p:txBody>
          <a:bodyPr>
            <a:normAutofit/>
          </a:bodyPr>
          <a:lstStyle/>
          <a:p>
            <a:r>
              <a:rPr lang="en-US" sz="4000" b="1" dirty="0"/>
              <a:t>Today’s We Reviewed:</a:t>
            </a:r>
          </a:p>
        </p:txBody>
      </p:sp>
      <p:sp>
        <p:nvSpPr>
          <p:cNvPr id="3" name="Content Placeholder 2">
            <a:extLst>
              <a:ext uri="{FF2B5EF4-FFF2-40B4-BE49-F238E27FC236}">
                <a16:creationId xmlns:a16="http://schemas.microsoft.com/office/drawing/2014/main" id="{49C5FA3C-4A1A-AD25-182D-379300638DD1}"/>
              </a:ext>
            </a:extLst>
          </p:cNvPr>
          <p:cNvSpPr>
            <a:spLocks noGrp="1"/>
          </p:cNvSpPr>
          <p:nvPr>
            <p:ph idx="1"/>
          </p:nvPr>
        </p:nvSpPr>
        <p:spPr>
          <a:xfrm>
            <a:off x="1362634" y="1825625"/>
            <a:ext cx="9991165" cy="3373904"/>
          </a:xfrm>
        </p:spPr>
        <p:txBody>
          <a:bodyPr/>
          <a:lstStyle/>
          <a:p>
            <a:r>
              <a:rPr lang="en-US" dirty="0"/>
              <a:t>Important words to know about health care and health insurance in the U.S.</a:t>
            </a:r>
          </a:p>
          <a:p>
            <a:r>
              <a:rPr lang="en-US" dirty="0"/>
              <a:t>Understanding how to access health care services</a:t>
            </a:r>
          </a:p>
          <a:p>
            <a:r>
              <a:rPr lang="en-US" dirty="0"/>
              <a:t>Understanding health insurance as a tool to reduce costs and access health care</a:t>
            </a:r>
          </a:p>
          <a:p>
            <a:r>
              <a:rPr lang="en-US" dirty="0"/>
              <a:t>Sharing local and national resources.</a:t>
            </a:r>
          </a:p>
          <a:p>
            <a:endParaRPr lang="en-US" dirty="0"/>
          </a:p>
        </p:txBody>
      </p:sp>
      <p:sp>
        <p:nvSpPr>
          <p:cNvPr id="4" name="TextBox 3">
            <a:extLst>
              <a:ext uri="{FF2B5EF4-FFF2-40B4-BE49-F238E27FC236}">
                <a16:creationId xmlns:a16="http://schemas.microsoft.com/office/drawing/2014/main" id="{5E69716B-274D-1CC8-7A2B-BD8F73C974BD}"/>
              </a:ext>
            </a:extLst>
          </p:cNvPr>
          <p:cNvSpPr txBox="1"/>
          <p:nvPr/>
        </p:nvSpPr>
        <p:spPr>
          <a:xfrm>
            <a:off x="3754164" y="4310082"/>
            <a:ext cx="5208104" cy="584775"/>
          </a:xfrm>
          <a:prstGeom prst="rect">
            <a:avLst/>
          </a:prstGeom>
          <a:noFill/>
        </p:spPr>
        <p:txBody>
          <a:bodyPr wrap="square" rtlCol="0">
            <a:spAutoFit/>
          </a:bodyPr>
          <a:lstStyle/>
          <a:p>
            <a:r>
              <a:rPr lang="en-US" sz="3200" dirty="0">
                <a:solidFill>
                  <a:schemeClr val="accent1">
                    <a:lumMod val="75000"/>
                  </a:schemeClr>
                </a:solidFill>
              </a:rPr>
              <a:t>What questions do you have?</a:t>
            </a:r>
          </a:p>
        </p:txBody>
      </p:sp>
    </p:spTree>
    <p:extLst>
      <p:ext uri="{BB962C8B-B14F-4D97-AF65-F5344CB8AC3E}">
        <p14:creationId xmlns:p14="http://schemas.microsoft.com/office/powerpoint/2010/main" val="986223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996F-B1D5-A367-1FBD-F5F57FC272F4}"/>
              </a:ext>
            </a:extLst>
          </p:cNvPr>
          <p:cNvSpPr>
            <a:spLocks noGrp="1"/>
          </p:cNvSpPr>
          <p:nvPr>
            <p:ph type="title"/>
          </p:nvPr>
        </p:nvSpPr>
        <p:spPr/>
        <p:txBody>
          <a:bodyPr/>
          <a:lstStyle/>
          <a:p>
            <a:pPr algn="ctr"/>
            <a:r>
              <a:rPr lang="en-US" b="1" dirty="0">
                <a:solidFill>
                  <a:schemeClr val="accent6">
                    <a:lumMod val="50000"/>
                  </a:schemeClr>
                </a:solidFill>
              </a:rPr>
              <a:t>Thank you for attending our program</a:t>
            </a:r>
          </a:p>
        </p:txBody>
      </p:sp>
      <p:sp>
        <p:nvSpPr>
          <p:cNvPr id="3" name="Content Placeholder 2">
            <a:extLst>
              <a:ext uri="{FF2B5EF4-FFF2-40B4-BE49-F238E27FC236}">
                <a16:creationId xmlns:a16="http://schemas.microsoft.com/office/drawing/2014/main" id="{B60C6E42-489C-9B09-0814-CC949EACE0B1}"/>
              </a:ext>
            </a:extLst>
          </p:cNvPr>
          <p:cNvSpPr>
            <a:spLocks noGrp="1"/>
          </p:cNvSpPr>
          <p:nvPr>
            <p:ph idx="1"/>
          </p:nvPr>
        </p:nvSpPr>
        <p:spPr>
          <a:xfrm>
            <a:off x="1398494" y="1825625"/>
            <a:ext cx="9955306" cy="4351338"/>
          </a:xfrm>
        </p:spPr>
        <p:txBody>
          <a:bodyPr/>
          <a:lstStyle/>
          <a:p>
            <a:endParaRPr lang="en-US" sz="4000" dirty="0"/>
          </a:p>
          <a:p>
            <a:pPr marL="0" indent="0" algn="ctr">
              <a:buNone/>
            </a:pPr>
            <a:r>
              <a:rPr lang="en-US" sz="4000" dirty="0"/>
              <a:t>Please use the evaluation tool we provided to help us know how well we did in providing you information.</a:t>
            </a:r>
          </a:p>
          <a:p>
            <a:endParaRPr lang="en-US" dirty="0"/>
          </a:p>
        </p:txBody>
      </p:sp>
    </p:spTree>
    <p:extLst>
      <p:ext uri="{BB962C8B-B14F-4D97-AF65-F5344CB8AC3E}">
        <p14:creationId xmlns:p14="http://schemas.microsoft.com/office/powerpoint/2010/main" val="155984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39C6B2A7-E16E-43BB-99D7-8E7D630DC286}"/>
              </a:ext>
            </a:extLst>
          </p:cNvPr>
          <p:cNvPicPr>
            <a:picLocks noChangeAspect="1"/>
          </p:cNvPicPr>
          <p:nvPr/>
        </p:nvPicPr>
        <p:blipFill>
          <a:blip r:embed="rId3"/>
          <a:stretch>
            <a:fillRect/>
          </a:stretch>
        </p:blipFill>
        <p:spPr>
          <a:xfrm>
            <a:off x="1485899" y="857846"/>
            <a:ext cx="10385119" cy="5142307"/>
          </a:xfrm>
          <a:prstGeom prst="rect">
            <a:avLst/>
          </a:prstGeom>
        </p:spPr>
      </p:pic>
    </p:spTree>
    <p:extLst>
      <p:ext uri="{BB962C8B-B14F-4D97-AF65-F5344CB8AC3E}">
        <p14:creationId xmlns:p14="http://schemas.microsoft.com/office/powerpoint/2010/main" val="294386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1971-5E66-41DD-92ED-9ACBCB8C9B4A}"/>
              </a:ext>
            </a:extLst>
          </p:cNvPr>
          <p:cNvSpPr>
            <a:spLocks noGrp="1"/>
          </p:cNvSpPr>
          <p:nvPr>
            <p:ph type="title"/>
          </p:nvPr>
        </p:nvSpPr>
        <p:spPr>
          <a:xfrm>
            <a:off x="838200" y="244929"/>
            <a:ext cx="10515600" cy="1502229"/>
          </a:xfrm>
        </p:spPr>
        <p:txBody>
          <a:bodyPr>
            <a:normAutofit/>
          </a:bodyPr>
          <a:lstStyle/>
          <a:p>
            <a:pPr algn="ctr">
              <a:spcAft>
                <a:spcPts val="400"/>
              </a:spcAft>
            </a:pPr>
            <a:r>
              <a:rPr lang="en-US" b="1" dirty="0">
                <a:solidFill>
                  <a:schemeClr val="accent6">
                    <a:lumMod val="50000"/>
                  </a:schemeClr>
                </a:solidFill>
              </a:rPr>
              <a:t>Taking Care Of Yourself is Important!</a:t>
            </a:r>
            <a:br>
              <a:rPr lang="en-US" b="1" dirty="0">
                <a:solidFill>
                  <a:schemeClr val="accent6">
                    <a:lumMod val="50000"/>
                  </a:schemeClr>
                </a:solidFill>
              </a:rPr>
            </a:br>
            <a:r>
              <a:rPr lang="en-US" b="1" dirty="0">
                <a:solidFill>
                  <a:schemeClr val="accent6">
                    <a:lumMod val="50000"/>
                  </a:schemeClr>
                </a:solidFill>
              </a:rPr>
              <a:t>Where Can I Go for Medical Treatment?</a:t>
            </a:r>
          </a:p>
        </p:txBody>
      </p:sp>
      <p:sp>
        <p:nvSpPr>
          <p:cNvPr id="3" name="Content Placeholder 2">
            <a:extLst>
              <a:ext uri="{FF2B5EF4-FFF2-40B4-BE49-F238E27FC236}">
                <a16:creationId xmlns:a16="http://schemas.microsoft.com/office/drawing/2014/main" id="{B5151EBF-52EF-4311-8631-E741ABE20348}"/>
              </a:ext>
            </a:extLst>
          </p:cNvPr>
          <p:cNvSpPr>
            <a:spLocks noGrp="1"/>
          </p:cNvSpPr>
          <p:nvPr>
            <p:ph idx="1"/>
          </p:nvPr>
        </p:nvSpPr>
        <p:spPr>
          <a:xfrm>
            <a:off x="1200150" y="2269671"/>
            <a:ext cx="10153650" cy="3907292"/>
          </a:xfrm>
        </p:spPr>
        <p:txBody>
          <a:bodyPr>
            <a:normAutofit lnSpcReduction="10000"/>
          </a:bodyPr>
          <a:lstStyle/>
          <a:p>
            <a:r>
              <a:rPr lang="en-US" b="1" dirty="0"/>
              <a:t>Federally Qualified Health Centers</a:t>
            </a:r>
            <a:r>
              <a:rPr lang="en-US" dirty="0"/>
              <a:t> (FQHC) are community-based health care provider</a:t>
            </a:r>
            <a:r>
              <a:rPr lang="en-US" b="1" dirty="0"/>
              <a:t>s</a:t>
            </a:r>
            <a:r>
              <a:rPr lang="en-US" dirty="0"/>
              <a:t> that receive federal funding to provide primary care services. </a:t>
            </a:r>
          </a:p>
          <a:p>
            <a:r>
              <a:rPr lang="en-US" dirty="0"/>
              <a:t>Locally these centers may be called Community Health Centers or Migrant Health Centers. </a:t>
            </a:r>
          </a:p>
          <a:p>
            <a:r>
              <a:rPr lang="en-US" dirty="0"/>
              <a:t>You must provide Information about family size, photo identification, address, and proof of income when using these facilities. </a:t>
            </a:r>
          </a:p>
          <a:p>
            <a:r>
              <a:rPr lang="en-US" dirty="0"/>
              <a:t>You can go to these centers for any reason - illness or injury.</a:t>
            </a:r>
          </a:p>
          <a:p>
            <a:endParaRPr lang="en-US" dirty="0"/>
          </a:p>
          <a:p>
            <a:r>
              <a:rPr lang="en-US" dirty="0"/>
              <a:t>Find your closest Federally Qualified Health Centers using this tool: </a:t>
            </a:r>
            <a:r>
              <a:rPr lang="en-US" u="sng" dirty="0">
                <a:hlinkClick r:id="rId3"/>
              </a:rPr>
              <a:t>https://findahealthcenter.hrsa.gov/tool</a:t>
            </a:r>
            <a:endParaRPr lang="en-US" dirty="0"/>
          </a:p>
          <a:p>
            <a:endParaRPr lang="en-US" dirty="0"/>
          </a:p>
          <a:p>
            <a:endParaRPr lang="en-US" dirty="0"/>
          </a:p>
        </p:txBody>
      </p:sp>
    </p:spTree>
    <p:extLst>
      <p:ext uri="{BB962C8B-B14F-4D97-AF65-F5344CB8AC3E}">
        <p14:creationId xmlns:p14="http://schemas.microsoft.com/office/powerpoint/2010/main" val="67950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1D6-9E1B-4AF6-BBB9-319503AE5DBA}"/>
              </a:ext>
            </a:extLst>
          </p:cNvPr>
          <p:cNvSpPr>
            <a:spLocks noGrp="1"/>
          </p:cNvSpPr>
          <p:nvPr>
            <p:ph type="title"/>
          </p:nvPr>
        </p:nvSpPr>
        <p:spPr/>
        <p:txBody>
          <a:bodyPr/>
          <a:lstStyle/>
          <a:p>
            <a:pPr algn="ctr"/>
            <a:r>
              <a:rPr lang="en-US" b="1" dirty="0">
                <a:solidFill>
                  <a:schemeClr val="accent6">
                    <a:lumMod val="50000"/>
                  </a:schemeClr>
                </a:solidFill>
              </a:rPr>
              <a:t>What Will it Cost If I Don’t Have Insurance?</a:t>
            </a:r>
            <a:endParaRPr lang="en-US" dirty="0"/>
          </a:p>
        </p:txBody>
      </p:sp>
      <p:sp>
        <p:nvSpPr>
          <p:cNvPr id="3" name="Content Placeholder 2">
            <a:extLst>
              <a:ext uri="{FF2B5EF4-FFF2-40B4-BE49-F238E27FC236}">
                <a16:creationId xmlns:a16="http://schemas.microsoft.com/office/drawing/2014/main" id="{40E633A5-D758-4711-A9FA-2294C2EC36D9}"/>
              </a:ext>
            </a:extLst>
          </p:cNvPr>
          <p:cNvSpPr>
            <a:spLocks noGrp="1"/>
          </p:cNvSpPr>
          <p:nvPr>
            <p:ph idx="1"/>
          </p:nvPr>
        </p:nvSpPr>
        <p:spPr>
          <a:xfrm>
            <a:off x="1200150" y="1825625"/>
            <a:ext cx="10153650" cy="2860675"/>
          </a:xfrm>
        </p:spPr>
        <p:txBody>
          <a:bodyPr>
            <a:normAutofit lnSpcReduction="10000"/>
          </a:bodyPr>
          <a:lstStyle/>
          <a:p>
            <a:r>
              <a:rPr lang="en-US" dirty="0"/>
              <a:t>When a </a:t>
            </a:r>
            <a:r>
              <a:rPr lang="en-US" b="1" dirty="0"/>
              <a:t>sliding scale fee</a:t>
            </a:r>
            <a:r>
              <a:rPr lang="en-US" dirty="0"/>
              <a:t> payment system is used, the </a:t>
            </a:r>
            <a:r>
              <a:rPr lang="en-US" b="1" dirty="0"/>
              <a:t>health care provider</a:t>
            </a:r>
            <a:r>
              <a:rPr lang="en-US" dirty="0"/>
              <a:t> will use a formula based on your income and family size to determine how much you must pay and set up a payment plan to pay the bill over time.</a:t>
            </a:r>
          </a:p>
          <a:p>
            <a:endParaRPr lang="en-US" dirty="0"/>
          </a:p>
          <a:p>
            <a:r>
              <a:rPr lang="en-US" dirty="0"/>
              <a:t>The hospital staff will request your medical history to help assess your medical needs. The hospital will mail you an invoice. Thus, you must provide your name and address. You must also give Information on your income level so the hospital can bill you the correct amount.</a:t>
            </a:r>
          </a:p>
        </p:txBody>
      </p:sp>
    </p:spTree>
    <p:extLst>
      <p:ext uri="{BB962C8B-B14F-4D97-AF65-F5344CB8AC3E}">
        <p14:creationId xmlns:p14="http://schemas.microsoft.com/office/powerpoint/2010/main" val="300174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4490-B16A-9B64-6CAF-46DA1276B44F}"/>
              </a:ext>
            </a:extLst>
          </p:cNvPr>
          <p:cNvSpPr>
            <a:spLocks noGrp="1"/>
          </p:cNvSpPr>
          <p:nvPr>
            <p:ph type="title"/>
          </p:nvPr>
        </p:nvSpPr>
        <p:spPr/>
        <p:txBody>
          <a:bodyPr/>
          <a:lstStyle/>
          <a:p>
            <a:pPr algn="ctr"/>
            <a:r>
              <a:rPr lang="en-US" dirty="0"/>
              <a:t>Who Covers the Costs if I Get Injured?</a:t>
            </a:r>
          </a:p>
        </p:txBody>
      </p:sp>
      <p:sp>
        <p:nvSpPr>
          <p:cNvPr id="3" name="Content Placeholder 2">
            <a:extLst>
              <a:ext uri="{FF2B5EF4-FFF2-40B4-BE49-F238E27FC236}">
                <a16:creationId xmlns:a16="http://schemas.microsoft.com/office/drawing/2014/main" id="{122773DA-7540-CF22-25C4-D06FED424FA3}"/>
              </a:ext>
            </a:extLst>
          </p:cNvPr>
          <p:cNvSpPr>
            <a:spLocks noGrp="1"/>
          </p:cNvSpPr>
          <p:nvPr>
            <p:ph idx="1"/>
          </p:nvPr>
        </p:nvSpPr>
        <p:spPr>
          <a:xfrm>
            <a:off x="1200150" y="1825625"/>
            <a:ext cx="6980464" cy="4351338"/>
          </a:xfrm>
        </p:spPr>
        <p:txBody>
          <a:bodyPr>
            <a:normAutofit fontScale="92500"/>
          </a:bodyPr>
          <a:lstStyle/>
          <a:p>
            <a:r>
              <a:rPr lang="en-US" dirty="0"/>
              <a:t>If you are injured on the farm while working, your employer may have a type of insurance for you called Workmen’s Compensation.  This type of insurance only comes into play when you are injured while working; it covers lost wages and medical bills in exchange for your giving up your right to sue your employer. Check with your employer to be sure you are covered.</a:t>
            </a:r>
          </a:p>
          <a:p>
            <a:r>
              <a:rPr lang="en-US" dirty="0"/>
              <a:t>If you do not have health insurance, you will pay all the costs of medical care. Using a health care facility that uses a sliding scale fee will save you money.</a:t>
            </a:r>
          </a:p>
          <a:p>
            <a:r>
              <a:rPr lang="en-US" dirty="0"/>
              <a:t>If you do have health insurance, then you share the cost of health care with your health insurance plan company and maybe your employer.</a:t>
            </a:r>
          </a:p>
        </p:txBody>
      </p:sp>
      <p:pic>
        <p:nvPicPr>
          <p:cNvPr id="1026" name="Picture 2">
            <a:extLst>
              <a:ext uri="{FF2B5EF4-FFF2-40B4-BE49-F238E27FC236}">
                <a16:creationId xmlns:a16="http://schemas.microsoft.com/office/drawing/2014/main" id="{B65C579C-FB2D-37E5-4862-2C59FC5EE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229" y="1944120"/>
            <a:ext cx="3216729" cy="223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0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F474-F92E-492E-A585-C583A7F1F796}"/>
              </a:ext>
            </a:extLst>
          </p:cNvPr>
          <p:cNvSpPr>
            <a:spLocks noGrp="1"/>
          </p:cNvSpPr>
          <p:nvPr>
            <p:ph type="title"/>
          </p:nvPr>
        </p:nvSpPr>
        <p:spPr/>
        <p:txBody>
          <a:bodyPr>
            <a:normAutofit/>
          </a:bodyPr>
          <a:lstStyle/>
          <a:p>
            <a:pPr algn="ctr"/>
            <a:r>
              <a:rPr lang="en-US" b="1" dirty="0">
                <a:solidFill>
                  <a:schemeClr val="accent6">
                    <a:lumMod val="50000"/>
                  </a:schemeClr>
                </a:solidFill>
              </a:rPr>
              <a:t>What is Health Insurance?</a:t>
            </a:r>
            <a:br>
              <a:rPr lang="en-US" dirty="0"/>
            </a:br>
            <a:endParaRPr lang="en-US" dirty="0"/>
          </a:p>
        </p:txBody>
      </p:sp>
      <p:sp>
        <p:nvSpPr>
          <p:cNvPr id="3" name="Content Placeholder 2">
            <a:extLst>
              <a:ext uri="{FF2B5EF4-FFF2-40B4-BE49-F238E27FC236}">
                <a16:creationId xmlns:a16="http://schemas.microsoft.com/office/drawing/2014/main" id="{747E0764-02CB-4259-A532-0DA86F5089A4}"/>
              </a:ext>
            </a:extLst>
          </p:cNvPr>
          <p:cNvSpPr>
            <a:spLocks noGrp="1"/>
          </p:cNvSpPr>
          <p:nvPr>
            <p:ph idx="1"/>
          </p:nvPr>
        </p:nvSpPr>
        <p:spPr>
          <a:xfrm>
            <a:off x="1793421" y="1289958"/>
            <a:ext cx="9198429" cy="1763486"/>
          </a:xfrm>
        </p:spPr>
        <p:txBody>
          <a:bodyPr>
            <a:normAutofit/>
          </a:bodyPr>
          <a:lstStyle/>
          <a:p>
            <a:pPr marL="0" indent="0">
              <a:buNone/>
            </a:pPr>
            <a:r>
              <a:rPr lang="en-US" dirty="0"/>
              <a:t>Health insurance or medical insurance is a type of insurance that covers the whole or a part of the risk of a person incurring medical expenses. </a:t>
            </a:r>
          </a:p>
          <a:p>
            <a:pPr marL="0" indent="0">
              <a:buNone/>
            </a:pPr>
            <a:r>
              <a:rPr lang="en-US" dirty="0"/>
              <a:t>When you pay for and use your health insurance policy, the insurance provider and you then shares the medical costs. </a:t>
            </a:r>
          </a:p>
          <a:p>
            <a:endParaRPr lang="en-US" dirty="0"/>
          </a:p>
        </p:txBody>
      </p:sp>
      <p:pic>
        <p:nvPicPr>
          <p:cNvPr id="1026" name="Picture 2" descr="See the source image">
            <a:extLst>
              <a:ext uri="{FF2B5EF4-FFF2-40B4-BE49-F238E27FC236}">
                <a16:creationId xmlns:a16="http://schemas.microsoft.com/office/drawing/2014/main" id="{2AB2A7D8-FF52-B003-B552-D5030A649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557" y="3596594"/>
            <a:ext cx="5250885"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2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9612-A79D-455C-A23E-41CFD65ADFF5}"/>
              </a:ext>
            </a:extLst>
          </p:cNvPr>
          <p:cNvSpPr>
            <a:spLocks noGrp="1"/>
          </p:cNvSpPr>
          <p:nvPr>
            <p:ph type="title"/>
          </p:nvPr>
        </p:nvSpPr>
        <p:spPr/>
        <p:txBody>
          <a:bodyPr/>
          <a:lstStyle/>
          <a:p>
            <a:pPr algn="ctr"/>
            <a:r>
              <a:rPr lang="en-US" b="1" dirty="0">
                <a:solidFill>
                  <a:schemeClr val="accent6">
                    <a:lumMod val="50000"/>
                  </a:schemeClr>
                </a:solidFill>
              </a:rPr>
              <a:t>How Do I Get Health Insurance?</a:t>
            </a:r>
          </a:p>
        </p:txBody>
      </p:sp>
      <p:sp>
        <p:nvSpPr>
          <p:cNvPr id="3" name="Content Placeholder 2">
            <a:extLst>
              <a:ext uri="{FF2B5EF4-FFF2-40B4-BE49-F238E27FC236}">
                <a16:creationId xmlns:a16="http://schemas.microsoft.com/office/drawing/2014/main" id="{D5DA188E-E253-47CF-8BAD-3C0A855F6B61}"/>
              </a:ext>
            </a:extLst>
          </p:cNvPr>
          <p:cNvSpPr>
            <a:spLocks noGrp="1"/>
          </p:cNvSpPr>
          <p:nvPr>
            <p:ph idx="1"/>
          </p:nvPr>
        </p:nvSpPr>
        <p:spPr>
          <a:xfrm>
            <a:off x="1200150" y="1469571"/>
            <a:ext cx="10153650" cy="4707392"/>
          </a:xfrm>
        </p:spPr>
        <p:txBody>
          <a:bodyPr/>
          <a:lstStyle/>
          <a:p>
            <a:r>
              <a:rPr lang="en-US" dirty="0"/>
              <a:t>Some employers offer health insurance as an employee </a:t>
            </a:r>
            <a:r>
              <a:rPr lang="en-US" b="1" dirty="0"/>
              <a:t>benefit</a:t>
            </a:r>
            <a:r>
              <a:rPr lang="en-US" dirty="0"/>
              <a:t>. </a:t>
            </a:r>
          </a:p>
          <a:p>
            <a:pPr lvl="1"/>
            <a:r>
              <a:rPr lang="en-US" dirty="0"/>
              <a:t>The costs of health insurance could then be shared with your employer; you would receive a health insurance card and some information about the plan. </a:t>
            </a:r>
          </a:p>
          <a:p>
            <a:r>
              <a:rPr lang="en-US" dirty="0"/>
              <a:t>Most states have a </a:t>
            </a:r>
            <a:r>
              <a:rPr lang="en-US" b="1" dirty="0"/>
              <a:t>Health Insurance Marketplace</a:t>
            </a:r>
            <a:r>
              <a:rPr lang="en-US" dirty="0"/>
              <a:t>. </a:t>
            </a:r>
          </a:p>
          <a:p>
            <a:pPr lvl="1"/>
            <a:r>
              <a:rPr lang="en-US" dirty="0"/>
              <a:t>This program makes it easy to access health insurance. The amount you pay for insurance will be based on your income and family size, ages, and if there are smokers in the family. Based on the Information you provide, you may qualify for financial help or</a:t>
            </a:r>
            <a:r>
              <a:rPr lang="en-US" b="1" dirty="0"/>
              <a:t> subsidies </a:t>
            </a:r>
            <a:r>
              <a:rPr lang="en-US" dirty="0"/>
              <a:t>that reduce the monthly premium cost.</a:t>
            </a:r>
            <a:endParaRPr lang="en-US" sz="2000" dirty="0"/>
          </a:p>
          <a:p>
            <a:pPr marL="0" indent="0">
              <a:buNone/>
            </a:pPr>
            <a:r>
              <a:rPr lang="en-US" dirty="0"/>
              <a:t> </a:t>
            </a:r>
            <a:endParaRPr lang="en-US" sz="2400" dirty="0"/>
          </a:p>
          <a:p>
            <a:pPr lvl="1"/>
            <a:endParaRPr lang="en-US" dirty="0"/>
          </a:p>
          <a:p>
            <a:endParaRPr lang="en-US" dirty="0"/>
          </a:p>
        </p:txBody>
      </p:sp>
    </p:spTree>
    <p:extLst>
      <p:ext uri="{BB962C8B-B14F-4D97-AF65-F5344CB8AC3E}">
        <p14:creationId xmlns:p14="http://schemas.microsoft.com/office/powerpoint/2010/main" val="148562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CA81-A581-4AC2-B91A-C099236BCD2E}"/>
              </a:ext>
            </a:extLst>
          </p:cNvPr>
          <p:cNvSpPr>
            <a:spLocks noGrp="1"/>
          </p:cNvSpPr>
          <p:nvPr>
            <p:ph type="title"/>
          </p:nvPr>
        </p:nvSpPr>
        <p:spPr/>
        <p:txBody>
          <a:bodyPr/>
          <a:lstStyle/>
          <a:p>
            <a:pPr algn="ctr"/>
            <a:r>
              <a:rPr lang="en-US" b="1" dirty="0">
                <a:solidFill>
                  <a:schemeClr val="accent6">
                    <a:lumMod val="50000"/>
                  </a:schemeClr>
                </a:solidFill>
              </a:rPr>
              <a:t>Who Can Get Health Insurance?</a:t>
            </a:r>
          </a:p>
        </p:txBody>
      </p:sp>
      <p:sp>
        <p:nvSpPr>
          <p:cNvPr id="3" name="Content Placeholder 2">
            <a:extLst>
              <a:ext uri="{FF2B5EF4-FFF2-40B4-BE49-F238E27FC236}">
                <a16:creationId xmlns:a16="http://schemas.microsoft.com/office/drawing/2014/main" id="{D19CFCEC-A798-48F7-A134-C84430CC681F}"/>
              </a:ext>
            </a:extLst>
          </p:cNvPr>
          <p:cNvSpPr>
            <a:spLocks noGrp="1"/>
          </p:cNvSpPr>
          <p:nvPr>
            <p:ph idx="1"/>
          </p:nvPr>
        </p:nvSpPr>
        <p:spPr/>
        <p:txBody>
          <a:bodyPr/>
          <a:lstStyle/>
          <a:p>
            <a:r>
              <a:rPr lang="en-US" dirty="0"/>
              <a:t>U.S. born citizens </a:t>
            </a:r>
          </a:p>
          <a:p>
            <a:r>
              <a:rPr lang="en-US" dirty="0"/>
              <a:t>U.S. naturalized citizens</a:t>
            </a:r>
          </a:p>
          <a:p>
            <a:r>
              <a:rPr lang="en-US" dirty="0"/>
              <a:t>Lawfully present immigrants (like H2A workers)</a:t>
            </a:r>
          </a:p>
          <a:p>
            <a:r>
              <a:rPr lang="en-US" dirty="0"/>
              <a:t>Those considered U.S. residents for tax purposes are eligible for coverage through the Health Insurance Marketplace®</a:t>
            </a:r>
          </a:p>
          <a:p>
            <a:endParaRPr lang="en-US" dirty="0"/>
          </a:p>
          <a:p>
            <a:r>
              <a:rPr lang="en-US" dirty="0"/>
              <a:t>Undocumented immigrants are </a:t>
            </a:r>
            <a:r>
              <a:rPr lang="en-US" b="1" u="sng" dirty="0"/>
              <a:t>not eligible </a:t>
            </a:r>
            <a:r>
              <a:rPr lang="en-US" dirty="0"/>
              <a:t>to buy health insurance from the </a:t>
            </a:r>
            <a:r>
              <a:rPr lang="en-US" b="1" dirty="0"/>
              <a:t>Health Insurance Marketplace</a:t>
            </a:r>
            <a:r>
              <a:rPr lang="en-US" dirty="0"/>
              <a:t>.  But they may apply for coverage on behalf of documented children or family members. </a:t>
            </a:r>
          </a:p>
          <a:p>
            <a:endParaRPr lang="en-US" dirty="0"/>
          </a:p>
        </p:txBody>
      </p:sp>
    </p:spTree>
    <p:extLst>
      <p:ext uri="{BB962C8B-B14F-4D97-AF65-F5344CB8AC3E}">
        <p14:creationId xmlns:p14="http://schemas.microsoft.com/office/powerpoint/2010/main" val="357526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ACF-5FCA-4A41-972D-BDB7E83E6DBB}"/>
              </a:ext>
            </a:extLst>
          </p:cNvPr>
          <p:cNvSpPr>
            <a:spLocks noGrp="1"/>
          </p:cNvSpPr>
          <p:nvPr>
            <p:ph type="title"/>
          </p:nvPr>
        </p:nvSpPr>
        <p:spPr/>
        <p:txBody>
          <a:bodyPr/>
          <a:lstStyle/>
          <a:p>
            <a:pPr algn="ctr"/>
            <a:r>
              <a:rPr lang="en-US" b="1" dirty="0">
                <a:solidFill>
                  <a:schemeClr val="accent6">
                    <a:lumMod val="50000"/>
                  </a:schemeClr>
                </a:solidFill>
              </a:rPr>
              <a:t>What About Dental Care?</a:t>
            </a:r>
          </a:p>
        </p:txBody>
      </p:sp>
      <p:sp>
        <p:nvSpPr>
          <p:cNvPr id="3" name="Content Placeholder 2">
            <a:extLst>
              <a:ext uri="{FF2B5EF4-FFF2-40B4-BE49-F238E27FC236}">
                <a16:creationId xmlns:a16="http://schemas.microsoft.com/office/drawing/2014/main" id="{0D393567-2E34-4377-AAC8-33971CD3FADD}"/>
              </a:ext>
            </a:extLst>
          </p:cNvPr>
          <p:cNvSpPr>
            <a:spLocks noGrp="1"/>
          </p:cNvSpPr>
          <p:nvPr>
            <p:ph idx="1"/>
          </p:nvPr>
        </p:nvSpPr>
        <p:spPr/>
        <p:txBody>
          <a:bodyPr>
            <a:normAutofit lnSpcReduction="10000"/>
          </a:bodyPr>
          <a:lstStyle/>
          <a:p>
            <a:r>
              <a:rPr lang="en-US" dirty="0"/>
              <a:t>Dental care is important to your health. </a:t>
            </a:r>
          </a:p>
          <a:p>
            <a:r>
              <a:rPr lang="en-US" dirty="0"/>
              <a:t>Dental care is not usually covered by health insurance. </a:t>
            </a:r>
          </a:p>
          <a:p>
            <a:r>
              <a:rPr lang="en-US" dirty="0"/>
              <a:t>Some clinics offer free or low-cost dental care and emergency care. You can find a local provider on this website: </a:t>
            </a:r>
            <a:r>
              <a:rPr lang="en-US" u="sng" dirty="0">
                <a:hlinkClick r:id="rId3"/>
              </a:rPr>
              <a:t>https://www.authoritydental.org/toothwisdom</a:t>
            </a:r>
            <a:r>
              <a:rPr lang="en-US" dirty="0"/>
              <a:t>. </a:t>
            </a:r>
          </a:p>
          <a:p>
            <a:r>
              <a:rPr lang="en-US" dirty="0"/>
              <a:t>Some employers offer dental insurance as an </a:t>
            </a:r>
            <a:r>
              <a:rPr lang="en-US" b="1" dirty="0"/>
              <a:t>employee</a:t>
            </a:r>
            <a:r>
              <a:rPr lang="en-US" dirty="0"/>
              <a:t> </a:t>
            </a:r>
            <a:r>
              <a:rPr lang="en-US" b="1" dirty="0"/>
              <a:t>benefit</a:t>
            </a:r>
            <a:r>
              <a:rPr lang="en-US" dirty="0"/>
              <a:t>. </a:t>
            </a:r>
          </a:p>
          <a:p>
            <a:r>
              <a:rPr lang="en-US" dirty="0"/>
              <a:t>If they don’t, you can use the Health Insurance Marketplace to find a dental insurance plan. </a:t>
            </a:r>
          </a:p>
          <a:p>
            <a:r>
              <a:rPr lang="en-US" dirty="0"/>
              <a:t>This will have a </a:t>
            </a:r>
            <a:r>
              <a:rPr lang="en-US" b="1" dirty="0"/>
              <a:t>monthly premium, copayments, coinsurance,</a:t>
            </a:r>
            <a:r>
              <a:rPr lang="en-US" dirty="0"/>
              <a:t> and</a:t>
            </a:r>
            <a:r>
              <a:rPr lang="en-US" b="1" dirty="0"/>
              <a:t> deductible </a:t>
            </a:r>
            <a:r>
              <a:rPr lang="en-US" dirty="0"/>
              <a:t>costs as well. </a:t>
            </a:r>
          </a:p>
          <a:p>
            <a:pPr marL="0" indent="0">
              <a:buNone/>
            </a:pPr>
            <a:r>
              <a:rPr lang="en-US" dirty="0"/>
              <a:t> </a:t>
            </a:r>
          </a:p>
          <a:p>
            <a:endParaRPr lang="en-US" dirty="0"/>
          </a:p>
        </p:txBody>
      </p:sp>
    </p:spTree>
    <p:extLst>
      <p:ext uri="{BB962C8B-B14F-4D97-AF65-F5344CB8AC3E}">
        <p14:creationId xmlns:p14="http://schemas.microsoft.com/office/powerpoint/2010/main" val="372430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FA1395706689408624B19AE0A5FCC5" ma:contentTypeVersion="13" ma:contentTypeDescription="Create a new document." ma:contentTypeScope="" ma:versionID="58bfb061ae7e3d510acdecd1ba161208">
  <xsd:schema xmlns:xsd="http://www.w3.org/2001/XMLSchema" xmlns:xs="http://www.w3.org/2001/XMLSchema" xmlns:p="http://schemas.microsoft.com/office/2006/metadata/properties" xmlns:ns3="f0b49d49-c6f3-4515-a569-bf7c2e7e0c6e" xmlns:ns4="b55e27d5-238c-4282-93e4-c54b55b5ebe1" targetNamespace="http://schemas.microsoft.com/office/2006/metadata/properties" ma:root="true" ma:fieldsID="75c127a2710ea295ac7aecc5a8ebe105" ns3:_="" ns4:_="">
    <xsd:import namespace="f0b49d49-c6f3-4515-a569-bf7c2e7e0c6e"/>
    <xsd:import namespace="b55e27d5-238c-4282-93e4-c54b55b5ebe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9d49-c6f3-4515-a569-bf7c2e7e0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e27d5-238c-4282-93e4-c54b55b5eb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329DD-2455-41E6-91D5-D8578E647AA2}">
  <ds:schemaRefs>
    <ds:schemaRef ds:uri="http://schemas.microsoft.com/office/infopath/2007/PartnerControls"/>
    <ds:schemaRef ds:uri="http://purl.org/dc/dcmitype/"/>
    <ds:schemaRef ds:uri="http://schemas.microsoft.com/office/2006/documentManagement/types"/>
    <ds:schemaRef ds:uri="http://purl.org/dc/elements/1.1/"/>
    <ds:schemaRef ds:uri="f0b49d49-c6f3-4515-a569-bf7c2e7e0c6e"/>
    <ds:schemaRef ds:uri="http://schemas.microsoft.com/office/2006/metadata/properties"/>
    <ds:schemaRef ds:uri="http://purl.org/dc/terms/"/>
    <ds:schemaRef ds:uri="http://schemas.openxmlformats.org/package/2006/metadata/core-properties"/>
    <ds:schemaRef ds:uri="b55e27d5-238c-4282-93e4-c54b55b5ebe1"/>
    <ds:schemaRef ds:uri="http://www.w3.org/XML/1998/namespace"/>
  </ds:schemaRefs>
</ds:datastoreItem>
</file>

<file path=customXml/itemProps2.xml><?xml version="1.0" encoding="utf-8"?>
<ds:datastoreItem xmlns:ds="http://schemas.openxmlformats.org/officeDocument/2006/customXml" ds:itemID="{84D53E61-C949-4DB9-B486-3CA7EF2F7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9d49-c6f3-4515-a569-bf7c2e7e0c6e"/>
    <ds:schemaRef ds:uri="b55e27d5-238c-4282-93e4-c54b55b5e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49270A-45DD-4DC5-B275-57A003B4A36C}">
  <ds:schemaRefs>
    <ds:schemaRef ds:uri="http://schemas.microsoft.com/sharepoint/v3/contenttype/forms"/>
  </ds:schemaRefs>
</ds:datastoreItem>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otalTime>414</TotalTime>
  <Words>4394</Words>
  <Application>Microsoft Office PowerPoint</Application>
  <PresentationFormat>Widescreen</PresentationFormat>
  <Paragraphs>260</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Your logo here</vt:lpstr>
      <vt:lpstr>PowerPoint Presentation</vt:lpstr>
      <vt:lpstr>Taking Care Of Yourself is Important! Where Can I Go for Medical Treatment?</vt:lpstr>
      <vt:lpstr>What Will it Cost If I Don’t Have Insurance?</vt:lpstr>
      <vt:lpstr>Who Covers the Costs if I Get Injured?</vt:lpstr>
      <vt:lpstr>What is Health Insurance? </vt:lpstr>
      <vt:lpstr>How Do I Get Health Insurance?</vt:lpstr>
      <vt:lpstr>Who Can Get Health Insurance?</vt:lpstr>
      <vt:lpstr>What About Dental Care?</vt:lpstr>
      <vt:lpstr>How Do I Use Health and Dental Insurance?</vt:lpstr>
      <vt:lpstr>How Does  Health Insurance Work?</vt:lpstr>
      <vt:lpstr>How Do I Use Health Insurance?</vt:lpstr>
      <vt:lpstr>How Does Health Insurance Work?</vt:lpstr>
      <vt:lpstr>How Do I Use Health Insurance?</vt:lpstr>
      <vt:lpstr>How Do I Use Health Insurance?</vt:lpstr>
      <vt:lpstr>Meet Dani - A Case Study</vt:lpstr>
      <vt:lpstr>Meet Dani - A Case Study</vt:lpstr>
      <vt:lpstr>Meet Dani - A Case Study</vt:lpstr>
      <vt:lpstr>Meet Dani - A Case Study</vt:lpstr>
      <vt:lpstr>Which Scenario Would You Choose?</vt:lpstr>
      <vt:lpstr>Resources</vt:lpstr>
      <vt:lpstr>Today’s We Reviewed:</vt:lpstr>
      <vt:lpstr>Thank you for attending our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Michaella McCreery</dc:creator>
  <cp:lastModifiedBy>Pippidis, Maria</cp:lastModifiedBy>
  <cp:revision>7</cp:revision>
  <dcterms:created xsi:type="dcterms:W3CDTF">2022-11-16T19:02:46Z</dcterms:created>
  <dcterms:modified xsi:type="dcterms:W3CDTF">2023-01-11T17:55:40Z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0x010100F8FA1395706689408624B19AE0A5FCC5</vt:lpwstr>
  </property>
</Properties>
</file>